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Ubuntu"/>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6" roundtripDataSignature="AMtx7mil8/xdyzHA+W/weygTHe8vCyV5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Ubuntu-bold.fntdata"/><Relationship Id="rId12" Type="http://schemas.openxmlformats.org/officeDocument/2006/relationships/font" Target="fonts/Ubuntu-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Ubuntu-boldItalic.fntdata"/><Relationship Id="rId14" Type="http://schemas.openxmlformats.org/officeDocument/2006/relationships/font" Target="fonts/Ubuntu-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08486ba075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08486ba075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Spalničky: Do 70. let hrozbou zejména pro malé děti a osoby s oslabeným imunitním systémem. Před zavedením očkování byly spalničky běžným a smrtícím onemocněním, které postihovalo miliony lidí po celém světě. Díky rozšířenému očkování pomocí MMR vakcíny (vakcína proti spalničkám, příušnicím a zarděnkám) se však výskyt spalniček dramaticky snížil.</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Medicínsky je vakcína MMR skvělým příkladem toho, jak fungují evidence-based metody: </a:t>
            </a:r>
            <a:endParaRPr/>
          </a:p>
          <a:p>
            <a:pPr indent="0" lvl="0" marL="0" rtl="0" algn="l">
              <a:spcBef>
                <a:spcPts val="0"/>
              </a:spcBef>
              <a:spcAft>
                <a:spcPts val="0"/>
              </a:spcAft>
              <a:buNone/>
            </a:pPr>
            <a:r>
              <a:t/>
            </a:r>
            <a:endParaRPr/>
          </a:p>
          <a:p>
            <a:pPr indent="0" lvl="0" marL="0" rtl="0" algn="l">
              <a:spcBef>
                <a:spcPts val="0"/>
              </a:spcBef>
              <a:spcAft>
                <a:spcPts val="0"/>
              </a:spcAft>
              <a:buNone/>
            </a:pPr>
            <a:r>
              <a:rPr b="1" lang="cs">
                <a:solidFill>
                  <a:schemeClr val="dk1"/>
                </a:solidFill>
              </a:rPr>
              <a:t>Phase I and II Trials</a:t>
            </a:r>
            <a:r>
              <a:rPr lang="cs">
                <a:solidFill>
                  <a:schemeClr val="dk1"/>
                </a:solidFill>
              </a:rPr>
              <a:t>: These early trials established safety, determining the right dosages and potential side effects. –</a:t>
            </a:r>
            <a:endParaRPr>
              <a:solidFill>
                <a:schemeClr val="dk1"/>
              </a:solidFill>
            </a:endParaRPr>
          </a:p>
          <a:p>
            <a:pPr indent="0" lvl="0" marL="0" rtl="0" algn="l">
              <a:spcBef>
                <a:spcPts val="0"/>
              </a:spcBef>
              <a:spcAft>
                <a:spcPts val="0"/>
              </a:spcAft>
              <a:buNone/>
            </a:pPr>
            <a:r>
              <a:rPr b="1" lang="cs">
                <a:solidFill>
                  <a:schemeClr val="dk1"/>
                </a:solidFill>
              </a:rPr>
              <a:t>Phase III Trials</a:t>
            </a:r>
            <a:r>
              <a:rPr lang="cs">
                <a:solidFill>
                  <a:schemeClr val="dk1"/>
                </a:solidFill>
              </a:rPr>
              <a:t>: Large-scale trials tested the vaccine’s efficacy in preventing measles, mumps, and rubella. These trials involved thousands of participants across different regions and populations to ensure that the vaccine worked broadly.</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cs">
                <a:solidFill>
                  <a:schemeClr val="dk1"/>
                </a:solidFill>
              </a:rPr>
              <a:t>Purpose</a:t>
            </a:r>
            <a:r>
              <a:rPr lang="cs">
                <a:solidFill>
                  <a:schemeClr val="dk1"/>
                </a:solidFill>
              </a:rPr>
              <a:t>: The main goal of Phase 1 is to test the vaccine for </a:t>
            </a:r>
            <a:r>
              <a:rPr b="1" lang="cs">
                <a:solidFill>
                  <a:schemeClr val="dk1"/>
                </a:solidFill>
              </a:rPr>
              <a:t>safety</a:t>
            </a:r>
            <a:r>
              <a:rPr lang="cs">
                <a:solidFill>
                  <a:schemeClr val="dk1"/>
                </a:solidFill>
              </a:rPr>
              <a:t> in a small group of healthy volunteers (typically </a:t>
            </a:r>
            <a:r>
              <a:rPr b="1" lang="cs">
                <a:solidFill>
                  <a:schemeClr val="dk1"/>
                </a:solidFill>
              </a:rPr>
              <a:t>20-100 people</a:t>
            </a:r>
            <a:r>
              <a:rPr lang="cs">
                <a:solidFill>
                  <a:schemeClr val="dk1"/>
                </a:solidFill>
              </a:rPr>
              <a:t>). Researchers monitor the participants for side effects and adverse reactions.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cs">
                <a:solidFill>
                  <a:schemeClr val="dk1"/>
                </a:solidFill>
              </a:rPr>
              <a:t>Dose-Finding</a:t>
            </a:r>
            <a:r>
              <a:rPr lang="cs">
                <a:solidFill>
                  <a:schemeClr val="dk1"/>
                </a:solidFill>
              </a:rPr>
              <a:t>: Phase 1 trials often focus on identifying the optimal dose by testing different levels of the vaccine. The immune response generated by the vaccine is also observed, but efficacy is not the main focus at this stage.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cs">
                <a:solidFill>
                  <a:schemeClr val="dk1"/>
                </a:solidFill>
              </a:rPr>
              <a:t>Phase 2 expands on Phase 1 by testing the vaccine in a </a:t>
            </a:r>
            <a:r>
              <a:rPr b="1" lang="cs">
                <a:solidFill>
                  <a:schemeClr val="dk1"/>
                </a:solidFill>
              </a:rPr>
              <a:t>larger group of participants</a:t>
            </a:r>
            <a:r>
              <a:rPr lang="cs">
                <a:solidFill>
                  <a:schemeClr val="dk1"/>
                </a:solidFill>
              </a:rPr>
              <a:t> (usually </a:t>
            </a:r>
            <a:r>
              <a:rPr b="1" lang="cs">
                <a:solidFill>
                  <a:schemeClr val="dk1"/>
                </a:solidFill>
              </a:rPr>
              <a:t>100-300 people</a:t>
            </a:r>
            <a:r>
              <a:rPr lang="cs">
                <a:solidFill>
                  <a:schemeClr val="dk1"/>
                </a:solidFill>
              </a:rPr>
              <a:t>), with more focus on finding the right dosage, continuing to monitor safety, and </a:t>
            </a:r>
            <a:r>
              <a:rPr b="1" lang="cs">
                <a:solidFill>
                  <a:schemeClr val="dk1"/>
                </a:solidFill>
              </a:rPr>
              <a:t>observing the immune response</a:t>
            </a:r>
            <a:r>
              <a:rPr lang="cs">
                <a:solidFill>
                  <a:schemeClr val="dk1"/>
                </a:solidFill>
              </a:rPr>
              <a:t> to the vaccine.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cs">
                <a:solidFill>
                  <a:schemeClr val="dk1"/>
                </a:solidFill>
              </a:rPr>
              <a:t>Randomized Controlled Design</a:t>
            </a:r>
            <a:r>
              <a:rPr lang="cs">
                <a:solidFill>
                  <a:schemeClr val="dk1"/>
                </a:solidFill>
              </a:rPr>
              <a:t>: Phase 3 trials are typically </a:t>
            </a:r>
            <a:r>
              <a:rPr b="1" lang="cs">
                <a:solidFill>
                  <a:schemeClr val="dk1"/>
                </a:solidFill>
              </a:rPr>
              <a:t>randomized controlled trials (RCTs)</a:t>
            </a:r>
            <a:r>
              <a:rPr lang="cs">
                <a:solidFill>
                  <a:schemeClr val="dk1"/>
                </a:solidFill>
              </a:rPr>
              <a:t>, which means participants are randomly assigned to either the </a:t>
            </a:r>
            <a:r>
              <a:rPr b="1" lang="cs">
                <a:solidFill>
                  <a:schemeClr val="dk1"/>
                </a:solidFill>
              </a:rPr>
              <a:t>vaccine group</a:t>
            </a:r>
            <a:r>
              <a:rPr lang="cs">
                <a:solidFill>
                  <a:schemeClr val="dk1"/>
                </a:solidFill>
              </a:rPr>
              <a:t> or a </a:t>
            </a:r>
            <a:r>
              <a:rPr b="1" lang="cs">
                <a:solidFill>
                  <a:schemeClr val="dk1"/>
                </a:solidFill>
              </a:rPr>
              <a:t>control group</a:t>
            </a:r>
            <a:r>
              <a:rPr lang="cs">
                <a:solidFill>
                  <a:schemeClr val="dk1"/>
                </a:solidFill>
              </a:rPr>
              <a:t>. This design is essential for eliminating bias and ensuring that the results can be attributed to the vaccine, not other factors.</a:t>
            </a:r>
            <a:endParaRPr>
              <a:solidFill>
                <a:schemeClr val="dk1"/>
              </a:solidFill>
            </a:endParaRPr>
          </a:p>
          <a:p>
            <a:pPr indent="0" lvl="0" marL="0" rtl="0" algn="l">
              <a:spcBef>
                <a:spcPts val="0"/>
              </a:spcBef>
              <a:spcAft>
                <a:spcPts val="0"/>
              </a:spcAft>
              <a:buNone/>
            </a:pPr>
            <a:r>
              <a:rPr b="1" lang="cs">
                <a:solidFill>
                  <a:schemeClr val="dk1"/>
                </a:solidFill>
              </a:rPr>
              <a:t>Control Group</a:t>
            </a:r>
            <a:r>
              <a:rPr lang="cs">
                <a:solidFill>
                  <a:schemeClr val="dk1"/>
                </a:solidFill>
              </a:rPr>
              <a:t>: In vaccine trials, the control group usually receives either:</a:t>
            </a:r>
            <a:endParaRPr>
              <a:solidFill>
                <a:schemeClr val="dk1"/>
              </a:solidFill>
            </a:endParaRPr>
          </a:p>
          <a:p>
            <a:pPr indent="-298450" lvl="0" marL="457200" rtl="0" algn="l">
              <a:lnSpc>
                <a:spcPct val="115000"/>
              </a:lnSpc>
              <a:spcBef>
                <a:spcPts val="1500"/>
              </a:spcBef>
              <a:spcAft>
                <a:spcPts val="0"/>
              </a:spcAft>
              <a:buClr>
                <a:schemeClr val="dk1"/>
              </a:buClr>
              <a:buSzPts val="1100"/>
              <a:buChar char="●"/>
            </a:pPr>
            <a:r>
              <a:rPr lang="cs">
                <a:solidFill>
                  <a:schemeClr val="dk1"/>
                </a:solidFill>
              </a:rPr>
              <a:t>A </a:t>
            </a:r>
            <a:r>
              <a:rPr b="1" lang="cs">
                <a:solidFill>
                  <a:schemeClr val="dk1"/>
                </a:solidFill>
              </a:rPr>
              <a:t>placebo</a:t>
            </a:r>
            <a:r>
              <a:rPr lang="cs">
                <a:solidFill>
                  <a:schemeClr val="dk1"/>
                </a:solidFill>
              </a:rPr>
              <a:t> (a harmless substance that mimics the vaccine but has no active ingredients), or</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cs">
                <a:solidFill>
                  <a:schemeClr val="dk1"/>
                </a:solidFill>
              </a:rPr>
              <a:t>An </a:t>
            </a:r>
            <a:r>
              <a:rPr b="1" lang="cs">
                <a:solidFill>
                  <a:schemeClr val="dk1"/>
                </a:solidFill>
              </a:rPr>
              <a:t>alternative vaccine</a:t>
            </a:r>
            <a:r>
              <a:rPr lang="cs">
                <a:solidFill>
                  <a:schemeClr val="dk1"/>
                </a:solidFill>
              </a:rPr>
              <a:t> (to compare the new vaccine to an already existing one).</a:t>
            </a:r>
            <a:endParaRPr>
              <a:solidFill>
                <a:schemeClr val="dk1"/>
              </a:solidFill>
            </a:endParaRPr>
          </a:p>
          <a:p>
            <a:pPr indent="0" lvl="0" marL="0" rtl="0" algn="l">
              <a:spcBef>
                <a:spcPts val="150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a:p>
            <a:pPr indent="0" lvl="0" marL="0" rtl="0" algn="l">
              <a:spcBef>
                <a:spcPts val="0"/>
              </a:spcBef>
              <a:spcAft>
                <a:spcPts val="0"/>
              </a:spcAft>
              <a:buNone/>
            </a:pPr>
            <a:r>
              <a:rPr lang="cs">
                <a:solidFill>
                  <a:schemeClr val="dk1"/>
                </a:solidFill>
              </a:rPr>
              <a:t>After the introduction of the MMR vaccine, the incidence of these diseases dropped by over </a:t>
            </a:r>
            <a:r>
              <a:rPr b="1" lang="cs">
                <a:solidFill>
                  <a:schemeClr val="dk1"/>
                </a:solidFill>
              </a:rPr>
              <a:t>90% in vaccinated populations</a:t>
            </a:r>
            <a:r>
              <a:rPr lang="cs">
                <a:solidFill>
                  <a:schemeClr val="dk1"/>
                </a:solidFill>
              </a:rPr>
              <a:t>. For example, in the UK, the introduction of the MMR vaccine in 1988 led to a significant reduction in cases of measles, mumps, and rubella within a few years.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08486ba07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08486ba07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Introduced in 1999, Sure Start was the first large government initiative to provide holistic support to families with children under the age of 5 in England.</a:t>
            </a:r>
            <a:r>
              <a:rPr lang="cs"/>
              <a:t> The policy introduced a network of local ‘one-stop shops’, which brought together a range of services to support local families with the aim of enhancing the development and life chances of children under 5. These services included health services, parenting support, early learning and childcare, and parental employment support.</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Health Services:</a:t>
            </a:r>
            <a:endParaRPr/>
          </a:p>
          <a:p>
            <a:pPr indent="0" lvl="0" marL="0" rtl="0" algn="l">
              <a:spcBef>
                <a:spcPts val="0"/>
              </a:spcBef>
              <a:spcAft>
                <a:spcPts val="0"/>
              </a:spcAft>
              <a:buNone/>
            </a:pPr>
            <a:r>
              <a:rPr lang="cs"/>
              <a:t>Antenatal (prenatal) and postnatal care services.</a:t>
            </a:r>
            <a:endParaRPr/>
          </a:p>
          <a:p>
            <a:pPr indent="0" lvl="0" marL="0" rtl="0" algn="l">
              <a:spcBef>
                <a:spcPts val="0"/>
              </a:spcBef>
              <a:spcAft>
                <a:spcPts val="0"/>
              </a:spcAft>
              <a:buNone/>
            </a:pPr>
            <a:r>
              <a:rPr lang="cs"/>
              <a:t>Well-baby clinics and vaccinations.</a:t>
            </a:r>
            <a:endParaRPr/>
          </a:p>
          <a:p>
            <a:pPr indent="0" lvl="0" marL="0" rtl="0" algn="l">
              <a:spcBef>
                <a:spcPts val="0"/>
              </a:spcBef>
              <a:spcAft>
                <a:spcPts val="0"/>
              </a:spcAft>
              <a:buNone/>
            </a:pPr>
            <a:r>
              <a:rPr lang="cs"/>
              <a:t>Speech and language therapy, dental checkups, and nutritional advice.</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Parenting Support:</a:t>
            </a:r>
            <a:endParaRPr/>
          </a:p>
          <a:p>
            <a:pPr indent="0" lvl="0" marL="0" rtl="0" algn="l">
              <a:spcBef>
                <a:spcPts val="0"/>
              </a:spcBef>
              <a:spcAft>
                <a:spcPts val="0"/>
              </a:spcAft>
              <a:buNone/>
            </a:pPr>
            <a:r>
              <a:rPr lang="cs"/>
              <a:t>Parenting classes, including advice on child development, behavior management, and parenting skills.</a:t>
            </a:r>
            <a:endParaRPr/>
          </a:p>
          <a:p>
            <a:pPr indent="0" lvl="0" marL="0" rtl="0" algn="l">
              <a:spcBef>
                <a:spcPts val="0"/>
              </a:spcBef>
              <a:spcAft>
                <a:spcPts val="0"/>
              </a:spcAft>
              <a:buNone/>
            </a:pPr>
            <a:r>
              <a:rPr lang="cs"/>
              <a:t>One-on-one sessions for parents dealing with specific challenges, such as financial difficulties or mental health concerns.</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Employment and Financial Advice:</a:t>
            </a:r>
            <a:endParaRPr/>
          </a:p>
          <a:p>
            <a:pPr indent="0" lvl="0" marL="0" rtl="0" algn="l">
              <a:spcBef>
                <a:spcPts val="0"/>
              </a:spcBef>
              <a:spcAft>
                <a:spcPts val="0"/>
              </a:spcAft>
              <a:buNone/>
            </a:pPr>
            <a:r>
              <a:rPr lang="cs"/>
              <a:t>Job training programs or workshops on improving employability, helping parents return to work, and gaining new skills.</a:t>
            </a:r>
            <a:endParaRPr/>
          </a:p>
          <a:p>
            <a:pPr indent="0" lvl="0" marL="0" rtl="0" algn="l">
              <a:spcBef>
                <a:spcPts val="0"/>
              </a:spcBef>
              <a:spcAft>
                <a:spcPts val="0"/>
              </a:spcAft>
              <a:buNone/>
            </a:pPr>
            <a:r>
              <a:rPr lang="cs"/>
              <a:t>Support services for families accessing benefits, managing debts, or improving their housing situation.</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Social Services Referrals:</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Od roku 2010 se Sure start program postupně zužoval – zhruba o ⅔ skrz outsourcing a soukromé poskytovatele. Nyní je program na mírném vzestupu skrze koncept Family Hubs (300 mil. liber od roku 2022 do roku 2025).</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b="1" lang="cs">
                <a:solidFill>
                  <a:schemeClr val="dk1"/>
                </a:solidFill>
              </a:rPr>
              <a:t>At Age 5</a:t>
            </a:r>
            <a:r>
              <a:rPr lang="cs">
                <a:solidFill>
                  <a:schemeClr val="dk1"/>
                </a:solidFill>
              </a:rPr>
              <a:t>: There is a slight positive effect (around 0.5 percentage points) on SEN identification, with most of the increase due to children receiving </a:t>
            </a:r>
            <a:r>
              <a:rPr b="1" lang="cs">
                <a:solidFill>
                  <a:schemeClr val="dk1"/>
                </a:solidFill>
              </a:rPr>
              <a:t>SEN Support</a:t>
            </a:r>
            <a:r>
              <a:rPr lang="cs">
                <a:solidFill>
                  <a:schemeClr val="dk1"/>
                </a:solidFill>
              </a:rPr>
              <a:t>. This suggests that Sure Start had an early influence in recognizing and supporting children with mild to moderate special needs.</a:t>
            </a:r>
            <a:endParaRPr>
              <a:solidFill>
                <a:schemeClr val="dk1"/>
              </a:solidFill>
            </a:endParaRPr>
          </a:p>
          <a:p>
            <a:pPr indent="0" lvl="0" marL="0" rtl="0" algn="l">
              <a:spcBef>
                <a:spcPts val="0"/>
              </a:spcBef>
              <a:spcAft>
                <a:spcPts val="0"/>
              </a:spcAft>
              <a:buClr>
                <a:schemeClr val="dk1"/>
              </a:buClr>
              <a:buSzPts val="1100"/>
              <a:buFont typeface="Arial"/>
              <a:buNone/>
            </a:pPr>
            <a:r>
              <a:rPr b="1" lang="cs">
                <a:solidFill>
                  <a:schemeClr val="dk1"/>
                </a:solidFill>
              </a:rPr>
              <a:t>At Age 7</a:t>
            </a:r>
            <a:r>
              <a:rPr lang="cs">
                <a:solidFill>
                  <a:schemeClr val="dk1"/>
                </a:solidFill>
              </a:rPr>
              <a:t>: The positive impact is slightly lower than at age 5, but children are still more likely to receive </a:t>
            </a:r>
            <a:r>
              <a:rPr b="1" lang="cs">
                <a:solidFill>
                  <a:schemeClr val="dk1"/>
                </a:solidFill>
              </a:rPr>
              <a:t>SEN Support</a:t>
            </a:r>
            <a:r>
              <a:rPr lang="cs">
                <a:solidFill>
                  <a:schemeClr val="dk1"/>
                </a:solidFill>
              </a:rPr>
              <a:t> than a formal EHC plan. The overall increase in SEN status (both EHC and SEN Support combined) is around 0.3 to 0.5 percentage points.</a:t>
            </a:r>
            <a:endParaRPr>
              <a:solidFill>
                <a:schemeClr val="dk1"/>
              </a:solidFill>
            </a:endParaRPr>
          </a:p>
          <a:p>
            <a:pPr indent="0" lvl="0" marL="0" rtl="0" algn="l">
              <a:spcBef>
                <a:spcPts val="0"/>
              </a:spcBef>
              <a:spcAft>
                <a:spcPts val="0"/>
              </a:spcAft>
              <a:buClr>
                <a:schemeClr val="dk1"/>
              </a:buClr>
              <a:buSzPts val="1100"/>
              <a:buFont typeface="Arial"/>
              <a:buNone/>
            </a:pPr>
            <a:r>
              <a:rPr b="1" lang="cs">
                <a:solidFill>
                  <a:schemeClr val="dk1"/>
                </a:solidFill>
              </a:rPr>
              <a:t>At Age 11</a:t>
            </a:r>
            <a:r>
              <a:rPr lang="cs">
                <a:solidFill>
                  <a:schemeClr val="dk1"/>
                </a:solidFill>
              </a:rPr>
              <a:t>: The effect reverses, with a negative impact (around -0.5 percentage points) on SEN status. This indicates that fewer children were identified as having special educational needs by age 11 in Sure Start areas compared to the control group. This could suggest that early interventions helped to reduce the need for SEN identification later on.</a:t>
            </a:r>
            <a:endParaRPr>
              <a:solidFill>
                <a:schemeClr val="dk1"/>
              </a:solidFill>
            </a:endParaRPr>
          </a:p>
          <a:p>
            <a:pPr indent="0" lvl="0" marL="0" rtl="0" algn="l">
              <a:spcBef>
                <a:spcPts val="0"/>
              </a:spcBef>
              <a:spcAft>
                <a:spcPts val="0"/>
              </a:spcAft>
              <a:buNone/>
            </a:pPr>
            <a:r>
              <a:rPr b="1" lang="cs">
                <a:solidFill>
                  <a:schemeClr val="dk1"/>
                </a:solidFill>
              </a:rPr>
              <a:t>At Age 16</a:t>
            </a:r>
            <a:r>
              <a:rPr lang="cs">
                <a:solidFill>
                  <a:schemeClr val="dk1"/>
                </a:solidFill>
              </a:rPr>
              <a:t>: The negative effect on SEN status remains but is smaller, around -0.3 percentage points. Again, this implies that fewer children required SEN support or an EHC plan at this stage, possibly due to the long-term benefits of Sure Start interventions.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d40cb4f5b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d40cb4f5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chemeClr val="dk1"/>
                </a:solidFill>
              </a:rPr>
              <a:t>Efekty lze pozorovat v konkrétních doménách: </a:t>
            </a:r>
            <a:endParaRPr>
              <a:solidFill>
                <a:schemeClr val="dk1"/>
              </a:solidFill>
            </a:endParaRPr>
          </a:p>
          <a:p>
            <a:pPr indent="-298450" lvl="0" marL="457200" rtl="0" algn="l">
              <a:spcBef>
                <a:spcPts val="0"/>
              </a:spcBef>
              <a:spcAft>
                <a:spcPts val="0"/>
              </a:spcAft>
              <a:buClr>
                <a:schemeClr val="dk1"/>
              </a:buClr>
              <a:buSzPts val="1100"/>
              <a:buChar char="-"/>
            </a:pPr>
            <a:r>
              <a:rPr lang="cs">
                <a:solidFill>
                  <a:schemeClr val="dk1"/>
                </a:solidFill>
              </a:rPr>
              <a:t>Menší problémy s chováním u chlapců: Research has shown that Sure Start programs led to a reduction in behavioral problems in children, particularly boys</a:t>
            </a:r>
            <a:endParaRPr>
              <a:solidFill>
                <a:schemeClr val="dk1"/>
              </a:solidFill>
            </a:endParaRPr>
          </a:p>
          <a:p>
            <a:pPr indent="-298450" lvl="0" marL="457200" rtl="0" algn="l">
              <a:spcBef>
                <a:spcPts val="0"/>
              </a:spcBef>
              <a:spcAft>
                <a:spcPts val="0"/>
              </a:spcAft>
              <a:buClr>
                <a:schemeClr val="dk1"/>
              </a:buClr>
              <a:buSzPts val="1100"/>
              <a:buChar char="-"/>
            </a:pPr>
            <a:r>
              <a:rPr lang="cs">
                <a:solidFill>
                  <a:schemeClr val="dk1"/>
                </a:solidFill>
              </a:rPr>
              <a:t>Zlepšení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08486ba075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08486ba075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Téměř petiletý výzkum 2 603 dětí po celé ČR. 6 vln měření. Zásadní rozdíly až mezi 5 až 6 vlnou měření.</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Systémovost: Kontinuální podpora. Fungující projekty podpořit raději – inovace jsou shit.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08486ba075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08486ba075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cs"/>
              <a:t>Rigor</a:t>
            </a:r>
            <a:r>
              <a:rPr lang="cs"/>
              <a:t>ózní testování nelze nahradit žádnou intuicí</a:t>
            </a:r>
            <a:endParaRPr/>
          </a:p>
          <a:p>
            <a:pPr indent="-298450" lvl="0" marL="457200" rtl="0" algn="l">
              <a:spcBef>
                <a:spcPts val="0"/>
              </a:spcBef>
              <a:spcAft>
                <a:spcPts val="0"/>
              </a:spcAft>
              <a:buSzPts val="1100"/>
              <a:buChar char="-"/>
            </a:pPr>
            <a:r>
              <a:rPr lang="cs"/>
              <a:t>Programs that are not based on evidence can expose participants to risks, inefficiency, or unintended negative consequences</a:t>
            </a:r>
            <a:endParaRPr/>
          </a:p>
          <a:p>
            <a:pPr indent="-298450" lvl="0" marL="457200" rtl="0" algn="l">
              <a:spcBef>
                <a:spcPts val="0"/>
              </a:spcBef>
              <a:spcAft>
                <a:spcPts val="0"/>
              </a:spcAft>
              <a:buSzPts val="1100"/>
              <a:buChar char="-"/>
            </a:pPr>
            <a:r>
              <a:rPr lang="cs"/>
              <a:t>Evidence-based methods ensure that resources—whether financial, human, or time-related—are used optimally. Evidence-based programs can provide clear cost-benefit analysis</a:t>
            </a:r>
            <a:endParaRPr/>
          </a:p>
          <a:p>
            <a:pPr indent="-298450" lvl="0" marL="457200" rtl="0" algn="l">
              <a:spcBef>
                <a:spcPts val="0"/>
              </a:spcBef>
              <a:spcAft>
                <a:spcPts val="0"/>
              </a:spcAft>
              <a:buSzPts val="1100"/>
              <a:buChar char="-"/>
            </a:pPr>
            <a:r>
              <a:rPr lang="cs"/>
              <a:t>Evidence-based programs are built on clearly defined methodologies and are subject to peer review and replication. This provides accountability and transparency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08486ba075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08486ba075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1 </a:t>
            </a:r>
            <a:r>
              <a:rPr lang="cs"/>
              <a:t>In randomized controlled trials (RCTs), a control group that does not receive the intervention allows researchers to measure the difference in outcomes between those who did and did not participate in the program, ensuring that the program itself caused the observed changes</a:t>
            </a:r>
            <a:endParaRPr/>
          </a:p>
          <a:p>
            <a:pPr indent="0" lvl="0" marL="0" rtl="0" algn="l">
              <a:spcBef>
                <a:spcPts val="0"/>
              </a:spcBef>
              <a:spcAft>
                <a:spcPts val="0"/>
              </a:spcAft>
              <a:buNone/>
            </a:pPr>
            <a:r>
              <a:rPr lang="cs"/>
              <a:t>2 A sufficient measurement period is required to capture the long-term effects of an intervention, especially when targeting areas like education, behavior change, or health outcomes. Short-term measurements can be misleading, as immediate results may not reflect sustained or real impacts</a:t>
            </a:r>
            <a:endParaRPr/>
          </a:p>
          <a:p>
            <a:pPr indent="0" lvl="0" marL="0" rtl="0" algn="l">
              <a:spcBef>
                <a:spcPts val="0"/>
              </a:spcBef>
              <a:spcAft>
                <a:spcPts val="0"/>
              </a:spcAft>
              <a:buNone/>
            </a:pPr>
            <a:r>
              <a:rPr lang="cs"/>
              <a:t>3 While rigorous methodology is essential, for short-term interventions, such as one-year programs, using a full-scale randomized controlled trial (RCT) design may be unnecessary or even impractical. </a:t>
            </a:r>
            <a:endParaRPr/>
          </a:p>
          <a:p>
            <a:pPr indent="0" lvl="0" marL="0" rtl="0" algn="l">
              <a:spcBef>
                <a:spcPts val="0"/>
              </a:spcBef>
              <a:spcAft>
                <a:spcPts val="0"/>
              </a:spcAft>
              <a:buNone/>
            </a:pPr>
            <a:r>
              <a:t/>
            </a:r>
            <a:endParaRPr/>
          </a:p>
          <a:p>
            <a:pPr indent="0" lvl="0" marL="0" rtl="0" algn="l">
              <a:spcBef>
                <a:spcPts val="0"/>
              </a:spcBef>
              <a:spcAft>
                <a:spcPts val="0"/>
              </a:spcAft>
              <a:buNone/>
            </a:pPr>
            <a:r>
              <a:rPr lang="cs"/>
              <a:t>Využívání dostatečně dlouhé doby měření nebo srovnávací skupiny ale vyžaduje, abychom systémově a dlouhodobě podporovali programy a měření na podporu rozvoje socioemočních dovedností dětí.</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 name="Shape 9"/>
        <p:cNvGrpSpPr/>
        <p:nvPr/>
      </p:nvGrpSpPr>
      <p:grpSpPr>
        <a:xfrm>
          <a:off x="0" y="0"/>
          <a:ext cx="0" cy="0"/>
          <a:chOff x="0" y="0"/>
          <a:chExt cx="0" cy="0"/>
        </a:xfrm>
      </p:grpSpPr>
      <p:sp>
        <p:nvSpPr>
          <p:cNvPr id="10" name="Google Shape;10;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3" name="Shape 43"/>
        <p:cNvGrpSpPr/>
        <p:nvPr/>
      </p:nvGrpSpPr>
      <p:grpSpPr>
        <a:xfrm>
          <a:off x="0" y="0"/>
          <a:ext cx="0" cy="0"/>
          <a:chOff x="0" y="0"/>
          <a:chExt cx="0" cy="0"/>
        </a:xfrm>
      </p:grpSpPr>
      <p:sp>
        <p:nvSpPr>
          <p:cNvPr id="44" name="Google Shape;44;p2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23"/>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6" name="Google Shape;46;p23"/>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7" name="Google Shape;47;p23"/>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8" name="Google Shape;48;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24"/>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51" name="Google Shape;51;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25"/>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4" name="Google Shape;54;p25"/>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5" name="Google Shape;55;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iVa - Title and Content" type="obj">
  <p:cSld name="OBJECT">
    <p:spTree>
      <p:nvGrpSpPr>
        <p:cNvPr id="56" name="Shape 56"/>
        <p:cNvGrpSpPr/>
        <p:nvPr/>
      </p:nvGrpSpPr>
      <p:grpSpPr>
        <a:xfrm>
          <a:off x="0" y="0"/>
          <a:ext cx="0" cy="0"/>
          <a:chOff x="0" y="0"/>
          <a:chExt cx="0" cy="0"/>
        </a:xfrm>
      </p:grpSpPr>
      <p:sp>
        <p:nvSpPr>
          <p:cNvPr id="57" name="Google Shape;57;g1fa10990bb1_0_227"/>
          <p:cNvSpPr txBox="1"/>
          <p:nvPr>
            <p:ph type="title"/>
          </p:nvPr>
        </p:nvSpPr>
        <p:spPr>
          <a:xfrm>
            <a:off x="611560" y="439889"/>
            <a:ext cx="7920900" cy="800100"/>
          </a:xfrm>
          <a:prstGeom prst="rect">
            <a:avLst/>
          </a:prstGeom>
          <a:noFill/>
          <a:ln>
            <a:noFill/>
          </a:ln>
        </p:spPr>
        <p:txBody>
          <a:bodyPr anchorCtr="0" anchor="ctr" bIns="46800" lIns="90000" spcFirstLastPara="1" rIns="90000" wrap="square" tIns="468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g1fa10990bb1_0_227"/>
          <p:cNvSpPr txBox="1"/>
          <p:nvPr>
            <p:ph idx="1" type="body"/>
          </p:nvPr>
        </p:nvSpPr>
        <p:spPr>
          <a:xfrm>
            <a:off x="611560" y="1386435"/>
            <a:ext cx="7920900" cy="2955300"/>
          </a:xfrm>
          <a:prstGeom prst="rect">
            <a:avLst/>
          </a:prstGeom>
          <a:noFill/>
          <a:ln>
            <a:noFill/>
          </a:ln>
        </p:spPr>
        <p:txBody>
          <a:bodyPr anchorCtr="0" anchor="t" bIns="46800" lIns="90000" spcFirstLastPara="1" rIns="90000" wrap="square" tIns="46800">
            <a:noAutofit/>
          </a:bodyPr>
          <a:lstStyle>
            <a:lvl1pPr indent="-342900" lvl="0" marL="457200" algn="l">
              <a:lnSpc>
                <a:spcPct val="100000"/>
              </a:lnSpc>
              <a:spcBef>
                <a:spcPts val="65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550"/>
              </a:spcBef>
              <a:spcAft>
                <a:spcPts val="0"/>
              </a:spcAft>
              <a:buSzPts val="1800"/>
              <a:buChar char="»"/>
              <a:defRPr/>
            </a:lvl3pPr>
            <a:lvl4pPr indent="-342900" lvl="3" marL="1828800" algn="l">
              <a:lnSpc>
                <a:spcPct val="100000"/>
              </a:lnSpc>
              <a:spcBef>
                <a:spcPts val="500"/>
              </a:spcBef>
              <a:spcAft>
                <a:spcPts val="0"/>
              </a:spcAft>
              <a:buSzPts val="1800"/>
              <a:buChar char="▪"/>
              <a:defRPr/>
            </a:lvl4pPr>
            <a:lvl5pPr indent="-342900" lvl="4" marL="2286000" algn="l">
              <a:lnSpc>
                <a:spcPct val="100000"/>
              </a:lnSpc>
              <a:spcBef>
                <a:spcPts val="50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g1fa10990bb1_0_227"/>
          <p:cNvSpPr txBox="1"/>
          <p:nvPr>
            <p:ph idx="12" type="sldNum"/>
          </p:nvPr>
        </p:nvSpPr>
        <p:spPr>
          <a:xfrm>
            <a:off x="593634" y="4894008"/>
            <a:ext cx="681000" cy="162000"/>
          </a:xfrm>
          <a:prstGeom prst="rect">
            <a:avLst/>
          </a:prstGeom>
          <a:noFill/>
          <a:ln>
            <a:noFill/>
          </a:ln>
        </p:spPr>
        <p:txBody>
          <a:bodyPr anchorCtr="0" anchor="ctr" bIns="46800" lIns="90000" spcFirstLastPara="1" rIns="90000" wrap="square" tIns="46800">
            <a:noAutofit/>
          </a:bodyPr>
          <a:lstStyle>
            <a:lvl1pPr indent="0" lvl="0"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lt1"/>
              </a:buClr>
              <a:buSzPts val="350"/>
              <a:buFont typeface="Trebuchet MS"/>
              <a:buNone/>
              <a:defRPr b="0" i="0" sz="1400" u="none" cap="none" strike="noStrike">
                <a:solidFill>
                  <a:schemeClr val="l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2" name="Shape 12"/>
        <p:cNvGrpSpPr/>
        <p:nvPr/>
      </p:nvGrpSpPr>
      <p:grpSpPr>
        <a:xfrm>
          <a:off x="0" y="0"/>
          <a:ext cx="0" cy="0"/>
          <a:chOff x="0" y="0"/>
          <a:chExt cx="0" cy="0"/>
        </a:xfrm>
      </p:grpSpPr>
      <p:sp>
        <p:nvSpPr>
          <p:cNvPr id="13" name="Google Shape;13;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4" name="Google Shape;14;p1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5" name="Google Shape;15;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1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8" name="Google Shape;18;p1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9" name="Google Shape;19;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0" name="Shape 20"/>
        <p:cNvGrpSpPr/>
        <p:nvPr/>
      </p:nvGrpSpPr>
      <p:grpSpPr>
        <a:xfrm>
          <a:off x="0" y="0"/>
          <a:ext cx="0" cy="0"/>
          <a:chOff x="0" y="0"/>
          <a:chExt cx="0" cy="0"/>
        </a:xfrm>
      </p:grpSpPr>
      <p:sp>
        <p:nvSpPr>
          <p:cNvPr id="21" name="Google Shape;21;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1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 name="Google Shape;2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5" name="Shape 25"/>
        <p:cNvGrpSpPr/>
        <p:nvPr/>
      </p:nvGrpSpPr>
      <p:grpSpPr>
        <a:xfrm>
          <a:off x="0" y="0"/>
          <a:ext cx="0" cy="0"/>
          <a:chOff x="0" y="0"/>
          <a:chExt cx="0" cy="0"/>
        </a:xfrm>
      </p:grpSpPr>
      <p:sp>
        <p:nvSpPr>
          <p:cNvPr id="26" name="Google Shape;26;g12f39dafdb3_0_401"/>
          <p:cNvSpPr txBox="1"/>
          <p:nvPr>
            <p:ph type="title"/>
          </p:nvPr>
        </p:nvSpPr>
        <p:spPr>
          <a:xfrm>
            <a:off x="770026" y="253841"/>
            <a:ext cx="7603800" cy="11157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2800"/>
              <a:buNone/>
              <a:defRPr b="0" i="0" sz="3200">
                <a:solidFill>
                  <a:srgbClr val="001F5F"/>
                </a:solidFill>
                <a:latin typeface="Arial"/>
                <a:ea typeface="Arial"/>
                <a:cs typeface="Arial"/>
                <a:sym typeface="Aria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g12f39dafdb3_0_401"/>
          <p:cNvSpPr txBox="1"/>
          <p:nvPr>
            <p:ph idx="1" type="body"/>
          </p:nvPr>
        </p:nvSpPr>
        <p:spPr>
          <a:xfrm>
            <a:off x="842771" y="1256881"/>
            <a:ext cx="7458600" cy="2763600"/>
          </a:xfrm>
          <a:prstGeom prst="rect">
            <a:avLst/>
          </a:prstGeom>
          <a:noFill/>
          <a:ln>
            <a:noFill/>
          </a:ln>
        </p:spPr>
        <p:txBody>
          <a:bodyPr anchorCtr="0" anchor="t" bIns="0" lIns="0" spcFirstLastPara="1" rIns="0" wrap="square" tIns="0">
            <a:spAutoFit/>
          </a:bodyPr>
          <a:lstStyle>
            <a:lvl1pPr indent="-228600" lvl="0" marL="457200" algn="l">
              <a:lnSpc>
                <a:spcPct val="115000"/>
              </a:lnSpc>
              <a:spcBef>
                <a:spcPts val="0"/>
              </a:spcBef>
              <a:spcAft>
                <a:spcPts val="0"/>
              </a:spcAft>
              <a:buSzPts val="1800"/>
              <a:buNone/>
              <a:defRPr b="0" i="0" sz="2400">
                <a:solidFill>
                  <a:schemeClr val="dk1"/>
                </a:solidFill>
                <a:latin typeface="Arial"/>
                <a:ea typeface="Arial"/>
                <a:cs typeface="Arial"/>
                <a:sym typeface="Arial"/>
              </a:defRPr>
            </a:lvl1pPr>
            <a:lvl2pPr indent="-228600" lvl="1" marL="914400" algn="l">
              <a:lnSpc>
                <a:spcPct val="115000"/>
              </a:lnSpc>
              <a:spcBef>
                <a:spcPts val="0"/>
              </a:spcBef>
              <a:spcAft>
                <a:spcPts val="0"/>
              </a:spcAft>
              <a:buSzPts val="1400"/>
              <a:buNone/>
              <a:defRPr/>
            </a:lvl2pPr>
            <a:lvl3pPr indent="-228600" lvl="2" marL="1371600" algn="l">
              <a:lnSpc>
                <a:spcPct val="115000"/>
              </a:lnSpc>
              <a:spcBef>
                <a:spcPts val="0"/>
              </a:spcBef>
              <a:spcAft>
                <a:spcPts val="0"/>
              </a:spcAft>
              <a:buSzPts val="1400"/>
              <a:buNone/>
              <a:defRPr/>
            </a:lvl3pPr>
            <a:lvl4pPr indent="-228600" lvl="3" marL="1828800" algn="l">
              <a:lnSpc>
                <a:spcPct val="115000"/>
              </a:lnSpc>
              <a:spcBef>
                <a:spcPts val="0"/>
              </a:spcBef>
              <a:spcAft>
                <a:spcPts val="0"/>
              </a:spcAft>
              <a:buSzPts val="1400"/>
              <a:buNone/>
              <a:defRPr/>
            </a:lvl4pPr>
            <a:lvl5pPr indent="-228600" lvl="4" marL="2286000" algn="l">
              <a:lnSpc>
                <a:spcPct val="115000"/>
              </a:lnSpc>
              <a:spcBef>
                <a:spcPts val="0"/>
              </a:spcBef>
              <a:spcAft>
                <a:spcPts val="0"/>
              </a:spcAft>
              <a:buSzPts val="1400"/>
              <a:buNone/>
              <a:defRPr/>
            </a:lvl5pPr>
            <a:lvl6pPr indent="-228600" lvl="5" marL="2743200" algn="l">
              <a:lnSpc>
                <a:spcPct val="115000"/>
              </a:lnSpc>
              <a:spcBef>
                <a:spcPts val="0"/>
              </a:spcBef>
              <a:spcAft>
                <a:spcPts val="0"/>
              </a:spcAft>
              <a:buSzPts val="1400"/>
              <a:buNone/>
              <a:defRPr/>
            </a:lvl6pPr>
            <a:lvl7pPr indent="-228600" lvl="6" marL="3200400" algn="l">
              <a:lnSpc>
                <a:spcPct val="115000"/>
              </a:lnSpc>
              <a:spcBef>
                <a:spcPts val="0"/>
              </a:spcBef>
              <a:spcAft>
                <a:spcPts val="0"/>
              </a:spcAft>
              <a:buSzPts val="1400"/>
              <a:buNone/>
              <a:defRPr/>
            </a:lvl7pPr>
            <a:lvl8pPr indent="-228600" lvl="7" marL="3657600" algn="l">
              <a:lnSpc>
                <a:spcPct val="115000"/>
              </a:lnSpc>
              <a:spcBef>
                <a:spcPts val="0"/>
              </a:spcBef>
              <a:spcAft>
                <a:spcPts val="0"/>
              </a:spcAft>
              <a:buSzPts val="1400"/>
              <a:buNone/>
              <a:defRPr/>
            </a:lvl8pPr>
            <a:lvl9pPr indent="-228600" lvl="8" marL="4114800" algn="l">
              <a:lnSpc>
                <a:spcPct val="115000"/>
              </a:lnSpc>
              <a:spcBef>
                <a:spcPts val="0"/>
              </a:spcBef>
              <a:spcAft>
                <a:spcPts val="0"/>
              </a:spcAft>
              <a:buSzPts val="1400"/>
              <a:buNone/>
              <a:defRPr/>
            </a:lvl9pPr>
          </a:lstStyle>
          <a:p/>
        </p:txBody>
      </p:sp>
      <p:sp>
        <p:nvSpPr>
          <p:cNvPr id="28" name="Google Shape;28;g12f39dafdb3_0_401"/>
          <p:cNvSpPr txBox="1"/>
          <p:nvPr>
            <p:ph idx="11" type="ftr"/>
          </p:nvPr>
        </p:nvSpPr>
        <p:spPr>
          <a:xfrm>
            <a:off x="3108960" y="4783455"/>
            <a:ext cx="2926200" cy="2571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9" name="Google Shape;29;g12f39dafdb3_0_401"/>
          <p:cNvSpPr txBox="1"/>
          <p:nvPr>
            <p:ph idx="10" type="dt"/>
          </p:nvPr>
        </p:nvSpPr>
        <p:spPr>
          <a:xfrm>
            <a:off x="457200" y="4783455"/>
            <a:ext cx="2103000" cy="2571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0" name="Google Shape;30;g12f39dafdb3_0_401"/>
          <p:cNvSpPr txBox="1"/>
          <p:nvPr>
            <p:ph idx="12" type="sldNum"/>
          </p:nvPr>
        </p:nvSpPr>
        <p:spPr>
          <a:xfrm>
            <a:off x="6583680" y="4783455"/>
            <a:ext cx="2103000" cy="1539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sz="1800">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1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4" name="Google Shape;34;p1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5" name="Google Shape;35;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21"/>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8" name="Google Shape;38;p21"/>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9" name="Google Shape;39;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0" name="Shape 40"/>
        <p:cNvGrpSpPr/>
        <p:nvPr/>
      </p:nvGrpSpPr>
      <p:grpSpPr>
        <a:xfrm>
          <a:off x="0" y="0"/>
          <a:ext cx="0" cy="0"/>
          <a:chOff x="0" y="0"/>
          <a:chExt cx="0" cy="0"/>
        </a:xfrm>
      </p:grpSpPr>
      <p:sp>
        <p:nvSpPr>
          <p:cNvPr id="41" name="Google Shape;41;p22"/>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2" name="Google Shape;42;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pic>
        <p:nvPicPr>
          <p:cNvPr id="64" name="Google Shape;64;g308486ba075_0_60"/>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pic>
        <p:nvPicPr>
          <p:cNvPr id="65" name="Google Shape;65;g308486ba075_0_60"/>
          <p:cNvPicPr preferRelativeResize="0"/>
          <p:nvPr/>
        </p:nvPicPr>
        <p:blipFill>
          <a:blip r:embed="rId4">
            <a:alphaModFix/>
          </a:blip>
          <a:stretch>
            <a:fillRect/>
          </a:stretch>
        </p:blipFill>
        <p:spPr>
          <a:xfrm>
            <a:off x="1470651" y="949575"/>
            <a:ext cx="6202701" cy="36984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g308486ba075_0_75"/>
          <p:cNvSpPr txBox="1"/>
          <p:nvPr/>
        </p:nvSpPr>
        <p:spPr>
          <a:xfrm>
            <a:off x="1362800" y="898275"/>
            <a:ext cx="6242400" cy="1693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800"/>
              <a:buFont typeface="Arial"/>
              <a:buNone/>
            </a:pPr>
            <a:r>
              <a:rPr lang="cs" sz="1600">
                <a:latin typeface="Ubuntu"/>
                <a:ea typeface="Ubuntu"/>
                <a:cs typeface="Ubuntu"/>
                <a:sym typeface="Ubuntu"/>
              </a:rPr>
              <a:t>Víme, že prevence funguje i ve sociálních službách/vzdělávání:</a:t>
            </a:r>
            <a:endParaRPr sz="1600">
              <a:latin typeface="Ubuntu"/>
              <a:ea typeface="Ubuntu"/>
              <a:cs typeface="Ubuntu"/>
              <a:sym typeface="Ubuntu"/>
            </a:endParaRPr>
          </a:p>
          <a:p>
            <a:pPr indent="0" lvl="0" marL="0" marR="0" rtl="0" algn="ctr">
              <a:lnSpc>
                <a:spcPct val="100000"/>
              </a:lnSpc>
              <a:spcBef>
                <a:spcPts val="0"/>
              </a:spcBef>
              <a:spcAft>
                <a:spcPts val="0"/>
              </a:spcAft>
              <a:buClr>
                <a:srgbClr val="000000"/>
              </a:buClr>
              <a:buSzPts val="800"/>
              <a:buFont typeface="Arial"/>
              <a:buNone/>
            </a:pPr>
            <a:r>
              <a:rPr b="1" lang="cs" sz="1600">
                <a:latin typeface="Ubuntu"/>
                <a:ea typeface="Ubuntu"/>
                <a:cs typeface="Ubuntu"/>
                <a:sym typeface="Ubuntu"/>
              </a:rPr>
              <a:t>Sure Start </a:t>
            </a:r>
            <a:r>
              <a:rPr lang="cs" sz="1600">
                <a:latin typeface="Ubuntu"/>
                <a:ea typeface="Ubuntu"/>
                <a:cs typeface="Ubuntu"/>
                <a:sym typeface="Ubuntu"/>
              </a:rPr>
              <a:t>(Velká Británie)</a:t>
            </a:r>
            <a:endParaRPr sz="16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6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6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7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700">
              <a:latin typeface="Ubuntu"/>
              <a:ea typeface="Ubuntu"/>
              <a:cs typeface="Ubuntu"/>
              <a:sym typeface="Ubuntu"/>
            </a:endParaRPr>
          </a:p>
        </p:txBody>
      </p:sp>
      <p:pic>
        <p:nvPicPr>
          <p:cNvPr id="71" name="Google Shape;71;g308486ba075_0_75"/>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pic>
        <p:nvPicPr>
          <p:cNvPr id="72" name="Google Shape;72;g308486ba075_0_75"/>
          <p:cNvPicPr preferRelativeResize="0"/>
          <p:nvPr/>
        </p:nvPicPr>
        <p:blipFill>
          <a:blip r:embed="rId4">
            <a:alphaModFix/>
          </a:blip>
          <a:stretch>
            <a:fillRect/>
          </a:stretch>
        </p:blipFill>
        <p:spPr>
          <a:xfrm>
            <a:off x="1721437" y="1592600"/>
            <a:ext cx="5525126" cy="3251976"/>
          </a:xfrm>
          <a:prstGeom prst="rect">
            <a:avLst/>
          </a:prstGeom>
          <a:noFill/>
          <a:ln>
            <a:noFill/>
          </a:ln>
        </p:spPr>
      </p:pic>
      <p:sp>
        <p:nvSpPr>
          <p:cNvPr id="73" name="Google Shape;73;g308486ba075_0_75"/>
          <p:cNvSpPr txBox="1"/>
          <p:nvPr/>
        </p:nvSpPr>
        <p:spPr>
          <a:xfrm>
            <a:off x="6652275" y="4322825"/>
            <a:ext cx="2109900" cy="390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cs" sz="1500">
                <a:solidFill>
                  <a:schemeClr val="dk2"/>
                </a:solidFill>
                <a:latin typeface="Ubuntu"/>
                <a:ea typeface="Ubuntu"/>
                <a:cs typeface="Ubuntu"/>
                <a:sym typeface="Ubuntu"/>
              </a:rPr>
              <a:t>Carneiro </a:t>
            </a:r>
            <a:br>
              <a:rPr lang="cs" sz="1500">
                <a:solidFill>
                  <a:schemeClr val="dk2"/>
                </a:solidFill>
                <a:latin typeface="Ubuntu"/>
                <a:ea typeface="Ubuntu"/>
                <a:cs typeface="Ubuntu"/>
                <a:sym typeface="Ubuntu"/>
              </a:rPr>
            </a:br>
            <a:r>
              <a:rPr lang="cs" sz="1500">
                <a:solidFill>
                  <a:schemeClr val="dk2"/>
                </a:solidFill>
                <a:latin typeface="Ubuntu"/>
                <a:ea typeface="Ubuntu"/>
                <a:cs typeface="Ubuntu"/>
                <a:sym typeface="Ubuntu"/>
              </a:rPr>
              <a:t>et al. (2024)</a:t>
            </a:r>
            <a:endParaRPr sz="1500">
              <a:solidFill>
                <a:schemeClr val="dk2"/>
              </a:solidFill>
              <a:latin typeface="Ubuntu"/>
              <a:ea typeface="Ubuntu"/>
              <a:cs typeface="Ubuntu"/>
              <a:sym typeface="Ubuntu"/>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g2d40cb4f5b0_0_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cs"/>
              <a:t>‹#›</a:t>
            </a:fld>
            <a:endParaRPr/>
          </a:p>
        </p:txBody>
      </p:sp>
      <p:pic>
        <p:nvPicPr>
          <p:cNvPr id="79" name="Google Shape;79;g2d40cb4f5b0_0_0"/>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sp>
        <p:nvSpPr>
          <p:cNvPr id="80" name="Google Shape;80;g2d40cb4f5b0_0_0"/>
          <p:cNvSpPr txBox="1"/>
          <p:nvPr/>
        </p:nvSpPr>
        <p:spPr>
          <a:xfrm>
            <a:off x="1040225" y="1034225"/>
            <a:ext cx="3095700" cy="2493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rPr lang="cs" sz="1800">
                <a:solidFill>
                  <a:schemeClr val="dk2"/>
                </a:solidFill>
                <a:latin typeface="Ubuntu"/>
                <a:ea typeface="Ubuntu"/>
                <a:cs typeface="Ubuntu"/>
                <a:sym typeface="Ubuntu"/>
              </a:rPr>
              <a:t>Dopad na děti: </a:t>
            </a:r>
            <a:br>
              <a:rPr lang="cs" sz="1800">
                <a:solidFill>
                  <a:schemeClr val="dk2"/>
                </a:solidFill>
                <a:latin typeface="Ubuntu"/>
                <a:ea typeface="Ubuntu"/>
                <a:cs typeface="Ubuntu"/>
                <a:sym typeface="Ubuntu"/>
              </a:rPr>
            </a:br>
            <a:r>
              <a:rPr lang="cs" sz="1800">
                <a:solidFill>
                  <a:schemeClr val="dk2"/>
                </a:solidFill>
                <a:latin typeface="Ubuntu"/>
                <a:ea typeface="Ubuntu"/>
                <a:cs typeface="Ubuntu"/>
                <a:sym typeface="Ubuntu"/>
              </a:rPr>
              <a:t>Od fyzického zdraví po podíl dětí se speciálními </a:t>
            </a:r>
            <a:r>
              <a:rPr lang="cs" sz="1800">
                <a:solidFill>
                  <a:schemeClr val="dk2"/>
                </a:solidFill>
                <a:latin typeface="Ubuntu"/>
                <a:ea typeface="Ubuntu"/>
                <a:cs typeface="Ubuntu"/>
                <a:sym typeface="Ubuntu"/>
              </a:rPr>
              <a:t>vzdělávacími</a:t>
            </a:r>
            <a:r>
              <a:rPr lang="cs" sz="1800">
                <a:solidFill>
                  <a:schemeClr val="dk2"/>
                </a:solidFill>
                <a:latin typeface="Ubuntu"/>
                <a:ea typeface="Ubuntu"/>
                <a:cs typeface="Ubuntu"/>
                <a:sym typeface="Ubuntu"/>
              </a:rPr>
              <a:t> potřebami</a:t>
            </a:r>
            <a:endParaRPr sz="1800">
              <a:solidFill>
                <a:schemeClr val="dk2"/>
              </a:solidFill>
              <a:latin typeface="Ubuntu"/>
              <a:ea typeface="Ubuntu"/>
              <a:cs typeface="Ubuntu"/>
              <a:sym typeface="Ubuntu"/>
            </a:endParaRPr>
          </a:p>
        </p:txBody>
      </p:sp>
      <p:sp>
        <p:nvSpPr>
          <p:cNvPr id="81" name="Google Shape;81;g2d40cb4f5b0_0_0"/>
          <p:cNvSpPr txBox="1"/>
          <p:nvPr/>
        </p:nvSpPr>
        <p:spPr>
          <a:xfrm>
            <a:off x="4572000" y="1262825"/>
            <a:ext cx="3095700" cy="2493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t/>
            </a:r>
            <a:endParaRPr sz="1800">
              <a:solidFill>
                <a:schemeClr val="dk2"/>
              </a:solidFill>
              <a:latin typeface="Ubuntu"/>
              <a:ea typeface="Ubuntu"/>
              <a:cs typeface="Ubuntu"/>
              <a:sym typeface="Ubuntu"/>
            </a:endParaRPr>
          </a:p>
          <a:p>
            <a:pPr indent="0" lvl="0" marL="0" rtl="0" algn="ctr">
              <a:spcBef>
                <a:spcPts val="0"/>
              </a:spcBef>
              <a:spcAft>
                <a:spcPts val="0"/>
              </a:spcAft>
              <a:buNone/>
            </a:pPr>
            <a:r>
              <a:rPr lang="cs" sz="1800">
                <a:solidFill>
                  <a:schemeClr val="dk2"/>
                </a:solidFill>
                <a:latin typeface="Ubuntu"/>
                <a:ea typeface="Ubuntu"/>
                <a:cs typeface="Ubuntu"/>
                <a:sym typeface="Ubuntu"/>
              </a:rPr>
              <a:t>Dopad na dospělé dětem nejblíže – rodiče</a:t>
            </a:r>
            <a:endParaRPr sz="1800">
              <a:solidFill>
                <a:schemeClr val="dk2"/>
              </a:solidFill>
              <a:latin typeface="Ubuntu"/>
              <a:ea typeface="Ubuntu"/>
              <a:cs typeface="Ubuntu"/>
              <a:sym typeface="Ubuntu"/>
            </a:endParaRPr>
          </a:p>
        </p:txBody>
      </p:sp>
      <p:sp>
        <p:nvSpPr>
          <p:cNvPr id="82" name="Google Shape;82;g2d40cb4f5b0_0_0"/>
          <p:cNvSpPr/>
          <p:nvPr/>
        </p:nvSpPr>
        <p:spPr>
          <a:xfrm>
            <a:off x="4360225" y="1540550"/>
            <a:ext cx="1200" cy="23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g308486ba075_0_1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cs"/>
              <a:t>‹#›</a:t>
            </a:fld>
            <a:endParaRPr/>
          </a:p>
        </p:txBody>
      </p:sp>
      <p:pic>
        <p:nvPicPr>
          <p:cNvPr id="88" name="Google Shape;88;g308486ba075_0_120"/>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pic>
        <p:nvPicPr>
          <p:cNvPr id="89" name="Google Shape;89;g308486ba075_0_120"/>
          <p:cNvPicPr preferRelativeResize="0"/>
          <p:nvPr/>
        </p:nvPicPr>
        <p:blipFill>
          <a:blip r:embed="rId4">
            <a:alphaModFix/>
          </a:blip>
          <a:stretch>
            <a:fillRect/>
          </a:stretch>
        </p:blipFill>
        <p:spPr>
          <a:xfrm>
            <a:off x="1239177" y="508488"/>
            <a:ext cx="6127250" cy="41265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g308486ba075_0_8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Clr>
                <a:srgbClr val="000000"/>
              </a:buClr>
              <a:buSzPts val="1000"/>
              <a:buFont typeface="Arial"/>
              <a:buNone/>
            </a:pPr>
            <a:fld id="{00000000-1234-1234-1234-123412341234}" type="slidenum">
              <a:rPr lang="cs"/>
              <a:t>‹#›</a:t>
            </a:fld>
            <a:endParaRPr/>
          </a:p>
        </p:txBody>
      </p:sp>
      <p:sp>
        <p:nvSpPr>
          <p:cNvPr id="95" name="Google Shape;95;g308486ba075_0_84"/>
          <p:cNvSpPr txBox="1"/>
          <p:nvPr/>
        </p:nvSpPr>
        <p:spPr>
          <a:xfrm>
            <a:off x="1362800" y="1660275"/>
            <a:ext cx="6242400" cy="1416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800"/>
              <a:buFont typeface="Arial"/>
              <a:buNone/>
            </a:pPr>
            <a:r>
              <a:rPr b="1" lang="cs" sz="2100">
                <a:latin typeface="Ubuntu"/>
                <a:ea typeface="Ubuntu"/>
                <a:cs typeface="Ubuntu"/>
                <a:sym typeface="Ubuntu"/>
              </a:rPr>
              <a:t>Evidence-based metody jsou jediným relevantním způsobem jak zajistit účinnost programů za několika předpokladů</a:t>
            </a:r>
            <a:endParaRPr sz="18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700">
              <a:latin typeface="Ubuntu"/>
              <a:ea typeface="Ubuntu"/>
              <a:cs typeface="Ubuntu"/>
              <a:sym typeface="Ubuntu"/>
            </a:endParaRPr>
          </a:p>
        </p:txBody>
      </p:sp>
      <p:pic>
        <p:nvPicPr>
          <p:cNvPr id="96" name="Google Shape;96;g308486ba075_0_84"/>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g308486ba075_0_1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cs"/>
              <a:t>‹#›</a:t>
            </a:fld>
            <a:endParaRPr/>
          </a:p>
        </p:txBody>
      </p:sp>
      <p:sp>
        <p:nvSpPr>
          <p:cNvPr id="102" name="Google Shape;102;g308486ba075_0_114"/>
          <p:cNvSpPr txBox="1"/>
          <p:nvPr/>
        </p:nvSpPr>
        <p:spPr>
          <a:xfrm>
            <a:off x="1362825" y="1487375"/>
            <a:ext cx="6242400" cy="20625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800"/>
              <a:buFont typeface="Arial"/>
              <a:buNone/>
            </a:pPr>
            <a:r>
              <a:rPr b="1" lang="cs" sz="2100">
                <a:solidFill>
                  <a:schemeClr val="dk2"/>
                </a:solidFill>
                <a:latin typeface="Ubuntu"/>
                <a:ea typeface="Ubuntu"/>
                <a:cs typeface="Ubuntu"/>
                <a:sym typeface="Ubuntu"/>
                <a:extLst>
                  <a:ext uri="http://customooxmlschemas.google.com/">
                    <go:slidesCustomData xmlns:go="http://customooxmlschemas.google.com/" textRoundtripDataId="0"/>
                  </a:ext>
                </a:extLst>
              </a:rPr>
              <a:t>Požadavek na srovnávací skupinu</a:t>
            </a:r>
            <a:endParaRPr b="1" sz="2100">
              <a:solidFill>
                <a:schemeClr val="dk2"/>
              </a:solidFill>
              <a:latin typeface="Ubuntu"/>
              <a:ea typeface="Ubuntu"/>
              <a:cs typeface="Ubuntu"/>
              <a:sym typeface="Ubuntu"/>
            </a:endParaRPr>
          </a:p>
          <a:p>
            <a:pPr indent="0" lvl="0" marL="0" marR="0" rtl="0" algn="ctr">
              <a:lnSpc>
                <a:spcPct val="100000"/>
              </a:lnSpc>
              <a:spcBef>
                <a:spcPts val="0"/>
              </a:spcBef>
              <a:spcAft>
                <a:spcPts val="0"/>
              </a:spcAft>
              <a:buClr>
                <a:srgbClr val="000000"/>
              </a:buClr>
              <a:buSzPts val="800"/>
              <a:buFont typeface="Arial"/>
              <a:buNone/>
            </a:pPr>
            <a:r>
              <a:rPr b="1" lang="cs" sz="2100">
                <a:solidFill>
                  <a:schemeClr val="dk1"/>
                </a:solidFill>
                <a:latin typeface="Ubuntu"/>
                <a:ea typeface="Ubuntu"/>
                <a:cs typeface="Ubuntu"/>
                <a:sym typeface="Ubuntu"/>
              </a:rPr>
              <a:t>Dostatečně dlouhá doba měření</a:t>
            </a:r>
            <a:endParaRPr b="1" sz="2100">
              <a:solidFill>
                <a:schemeClr val="dk1"/>
              </a:solidFill>
              <a:latin typeface="Ubuntu"/>
              <a:ea typeface="Ubuntu"/>
              <a:cs typeface="Ubuntu"/>
              <a:sym typeface="Ubuntu"/>
            </a:endParaRPr>
          </a:p>
          <a:p>
            <a:pPr indent="0" lvl="0" marL="0" marR="0" rtl="0" algn="ctr">
              <a:lnSpc>
                <a:spcPct val="100000"/>
              </a:lnSpc>
              <a:spcBef>
                <a:spcPts val="0"/>
              </a:spcBef>
              <a:spcAft>
                <a:spcPts val="0"/>
              </a:spcAft>
              <a:buClr>
                <a:srgbClr val="000000"/>
              </a:buClr>
              <a:buSzPts val="800"/>
              <a:buFont typeface="Arial"/>
              <a:buNone/>
            </a:pPr>
            <a:r>
              <a:rPr b="1" lang="cs" sz="2100">
                <a:solidFill>
                  <a:srgbClr val="4D4D4D"/>
                </a:solidFill>
                <a:latin typeface="Ubuntu"/>
                <a:ea typeface="Ubuntu"/>
                <a:cs typeface="Ubuntu"/>
                <a:sym typeface="Ubuntu"/>
              </a:rPr>
              <a:t>Metodologicky adekvátní přístupy</a:t>
            </a:r>
            <a:endParaRPr b="1" sz="2100">
              <a:solidFill>
                <a:srgbClr val="4D4D4D"/>
              </a:solidFill>
              <a:latin typeface="Ubuntu"/>
              <a:ea typeface="Ubuntu"/>
              <a:cs typeface="Ubuntu"/>
              <a:sym typeface="Ubuntu"/>
            </a:endParaRPr>
          </a:p>
          <a:p>
            <a:pPr indent="0" lvl="0" marL="0" marR="0" rtl="0" algn="ctr">
              <a:lnSpc>
                <a:spcPct val="100000"/>
              </a:lnSpc>
              <a:spcBef>
                <a:spcPts val="0"/>
              </a:spcBef>
              <a:spcAft>
                <a:spcPts val="0"/>
              </a:spcAft>
              <a:buClr>
                <a:srgbClr val="000000"/>
              </a:buClr>
              <a:buSzPts val="800"/>
              <a:buFont typeface="Arial"/>
              <a:buNone/>
            </a:pPr>
            <a:r>
              <a:t/>
            </a:r>
            <a:endParaRPr b="1" sz="2100">
              <a:latin typeface="Ubuntu"/>
              <a:ea typeface="Ubuntu"/>
              <a:cs typeface="Ubuntu"/>
              <a:sym typeface="Ubuntu"/>
            </a:endParaRPr>
          </a:p>
          <a:p>
            <a:pPr indent="0" lvl="0" marL="0" marR="0" rtl="0" algn="ctr">
              <a:lnSpc>
                <a:spcPct val="100000"/>
              </a:lnSpc>
              <a:spcBef>
                <a:spcPts val="0"/>
              </a:spcBef>
              <a:spcAft>
                <a:spcPts val="0"/>
              </a:spcAft>
              <a:buClr>
                <a:srgbClr val="000000"/>
              </a:buClr>
              <a:buSzPts val="800"/>
              <a:buFont typeface="Arial"/>
              <a:buNone/>
            </a:pPr>
            <a:r>
              <a:rPr b="1" lang="cs" sz="2100">
                <a:latin typeface="Ubuntu"/>
                <a:ea typeface="Ubuntu"/>
                <a:cs typeface="Ubuntu"/>
                <a:sym typeface="Ubuntu"/>
              </a:rPr>
              <a:t>Nutnost systémové podpory a financování </a:t>
            </a:r>
            <a:endParaRPr sz="2200">
              <a:latin typeface="Ubuntu"/>
              <a:ea typeface="Ubuntu"/>
              <a:cs typeface="Ubuntu"/>
              <a:sym typeface="Ubuntu"/>
            </a:endParaRPr>
          </a:p>
          <a:p>
            <a:pPr indent="0" lvl="0" marL="0" marR="0" rtl="0" algn="l">
              <a:lnSpc>
                <a:spcPct val="100000"/>
              </a:lnSpc>
              <a:spcBef>
                <a:spcPts val="0"/>
              </a:spcBef>
              <a:spcAft>
                <a:spcPts val="0"/>
              </a:spcAft>
              <a:buClr>
                <a:srgbClr val="000000"/>
              </a:buClr>
              <a:buSzPts val="800"/>
              <a:buFont typeface="Arial"/>
              <a:buNone/>
            </a:pPr>
            <a:r>
              <a:t/>
            </a:r>
            <a:endParaRPr sz="1700">
              <a:latin typeface="Ubuntu"/>
              <a:ea typeface="Ubuntu"/>
              <a:cs typeface="Ubuntu"/>
              <a:sym typeface="Ubuntu"/>
            </a:endParaRPr>
          </a:p>
        </p:txBody>
      </p:sp>
      <p:pic>
        <p:nvPicPr>
          <p:cNvPr id="103" name="Google Shape;103;g308486ba075_0_114"/>
          <p:cNvPicPr preferRelativeResize="0"/>
          <p:nvPr/>
        </p:nvPicPr>
        <p:blipFill rotWithShape="1">
          <a:blip r:embed="rId3">
            <a:alphaModFix/>
          </a:blip>
          <a:srcRect b="0" l="0" r="0" t="0"/>
          <a:stretch/>
        </p:blipFill>
        <p:spPr>
          <a:xfrm>
            <a:off x="7605225" y="392000"/>
            <a:ext cx="1156950" cy="39028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ScholaEmpirica</dc:creator>
</cp:coreProperties>
</file>