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4" r:id="rId2"/>
    <p:sldId id="282" r:id="rId3"/>
    <p:sldId id="257" r:id="rId4"/>
    <p:sldId id="279" r:id="rId5"/>
    <p:sldId id="261" r:id="rId6"/>
    <p:sldId id="278" r:id="rId7"/>
    <p:sldId id="263" r:id="rId8"/>
    <p:sldId id="264" r:id="rId9"/>
    <p:sldId id="262" r:id="rId10"/>
    <p:sldId id="265" r:id="rId11"/>
    <p:sldId id="258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66" r:id="rId22"/>
    <p:sldId id="267" r:id="rId23"/>
    <p:sldId id="292" r:id="rId24"/>
    <p:sldId id="269" r:id="rId25"/>
    <p:sldId id="259" r:id="rId26"/>
    <p:sldId id="270" r:id="rId2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oshana Chovan" initials="SC" lastIdx="5" clrIdx="0">
    <p:extLst>
      <p:ext uri="{19B8F6BF-5375-455C-9EA6-DF929625EA0E}">
        <p15:presenceInfo xmlns:p15="http://schemas.microsoft.com/office/powerpoint/2012/main" userId="S-1-5-21-3975428142-3679639279-1618218256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2821" autoAdjust="0"/>
  </p:normalViewPr>
  <p:slideViewPr>
    <p:cSldViewPr snapToGrid="0">
      <p:cViewPr>
        <p:scale>
          <a:sx n="40" d="100"/>
          <a:sy n="40" d="100"/>
        </p:scale>
        <p:origin x="1644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8CA290-C1CC-4D75-854B-927210B3FA1E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243FB-5D8A-46C2-90C4-ABC0BFA565F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4012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Koľkí z Vás sú rodičmi? Tak, ako ste Vy tu zodpovední za napĺňanie potrieb Vašich detí, tak je za napĺňanie potrieb svojho dieťaťa zodpovedný každý rodič. A sami viete, aké náročné to niekedy vie byť, vychovávať deti. A navyše to robiť podľa vlastných predstáv.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9549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To, nakoľko sa deťom z MRK darí, je však spôsobené aj nízkym vzdelaním a chýbajúcim kultúrnym kapitálom a povedomím rodičov. Práve na chýbajúci kultúrny kapitál a rodičovské zručnosti rodičov žijúcich v generačnej chudobe reagujú programy ranej starostlivosti, ktoré majú pozitívny vplyv na raný vývin a zmierňujú vývinové omeškania.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0418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Jedným z takýchto programov je práve program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Omama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našej organizácie Cesta von. V rámci tohto programu 52 omám, žien priamo žijúcich v 36 MRK, pomáha rozvíjať 1225 detí vo veku 0-4 rokov a podporuje rodičovské zručnosti ich rodičov.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7238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Omamy sa so svojimi detskými klientmi stretávajú na lekcii raz týždenne, u klientov doma,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1769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 maringotke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9971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alebo v komunitnom centre.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2796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Rozvíjajú ich cielenými aktivitami na podporu hrubej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1293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 jemnej motoriky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4692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kognície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6007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vzťahu rodiča a dieťaťa,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2073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čítajú s nimi knihy, pracujú s kartami Múdreho hrania, prinášajú do rodín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podnetový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materiál ako napríklad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vkladačky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stavebnice a iné hračky, ktoré sú v podmienkach generačnej chudoby luxusom. Zistili sme, že dokonca aj v rodinách, ktoré sú na tom finančne a materiálne lepšie a hračky v nich nechýbajú, si rodičia nevedia dať rady s tým, ako s nimi pracovať. Omamy však rodičov neučia len ako majú rozvíjať svoje deti, ale sú im aj psychickou podporou v podmienkach toxického stresu a vytvárajú priestor na zdieľanie na rodičovských kluboch, ktoré sa konajú raz mesačne.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724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Čo však v prípade, že rodič nemá dostatočné zdroje na naplnenie ani len vlastných potrieb? Predstavte si, že ste mladá, 26-ročná žena v rómskej komunite. Máte 4 deti – 3 ročné, 2 ročné, ročné a novorodenca. Váš manžel pracuje na stavbe v Čechách a Vy bývate v skromnom dome v blízkosti vašej svokry. Doma nemáte kúpeľňu ani toaletu, a preto ak potrebujete ísť na toaletu, musíte počkať, kým Vám bude mať kto postrážiť deti. Kúrite si len pieckou a preto je Váš najväčší strach, že Vám raz zhorí dom. Už sa totiž stalo, že Vaše dve najstaršie deti vytiahli z piecky horiace polienko, kým ste prebaľovali najmenšieho.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60648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Keďže omamy sú ženy priamo z komunít, chýba im vzdelanie a pre mnohé z nich je práca v Ceste von ich prvým zamestnaním, okrem intenzívneho vyškolenia dostávajú podporu aj od svojich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mentoriek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supervízoriek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dohliadajúcich na obsahovú kvalitu, regionálnych koordinátoriek, programových manažérok a taktiež od admin tímu v Bratislave. V Ceste von nám záleží na tom, aby bola naša činnosť založená na aktuálnom vedeckom poznaní a taktiež neustále meriame svoj dopad. V spolupráci s Oxfordskou univerzitou sme merali vývin našich klientov v 2 rokoch.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5119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Vidíme, že vďaka programu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Omama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 nám darí zmierniť rozdiel medzi deťmi žijúcimi v MRK, označených červenou, a deťmi z majority, označených ružovou, približne o polovicu v doménach kognitívneho a rečového vývinu a jemnej motoriky, v prípade hrubej motoriky ešte o čosi viac.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1536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Omama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deti tiež vykazujú pri tomto meraní viac pozitívneho a menej negatívneho správania, ako ich rovesníci žijúci v rovnakých podmienkach.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7309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výskumov ekonóma Jamesa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Heckmana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oceneného Nobelovou cenou, vyplýva že kvalitné a komplexné programy podporujúce vývin v ranom detstve majú vysokú finančnú návratnosť, veľmi zjednodušene sa nám každé investované euro v ranom detstve vrát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0906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 7 eur do dospelosti. Je to dané nielen tým, že programy ranej starostlivosti pomáhajú deťom vybudovať základy potrebné pre ich úspech v škole a neskôr v práci, ale aj znižuje ich závislosť na sociálnych dávkach, podporuje ich zdravie a tiež znižuje mieru kriminality.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7088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Programy ranej starostlivosti sú preto veľmi dôležitým dielikom, no stále len dielikom riešenia generačnej chudoby. Reagujú na problémy v prostredí vzťahov a na nízky kultúrny kapitál rodiny, neriešia však nízku úroveň životných podmienok, alebo výživu, ktoré majú stále silný vplyv na to, ako sa vyvíja mozog dieťaťa v tom najcitlivejšom období utvárania nervových spojení. Keď dieťa necíti bezpečie a nemá naplnené základné podpory, tak nemá vplyv, koľko vzdelania mu doprajeme a koľko podpory mu doprajeme v škole, efekt bude mizivý.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5846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naša zodpovednosť volať po zlepšovaní životných podmienok a po zlepšovaní príležitostí k učeniu a podpore od narodenia. Koniec-koncov, je to zakotvené v deklarácii práv dieťaťa. „Dieťa musí požívať výhody sociálneho zabezpečenia. Musí mať právo vyrastať a rozvíjať sa v zdraví; preto sa musí jemu i jeho matke poskytovať osobitná starostlivosť a ochrana vrátane primeranej starostlivosti v dobe pred jeho narodením i po ňom. Dieťa musí mať právo na primeranú výživu, bývanie, zotavenie a zdravotnícke služby.“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napĺňaniu detských práv sme sa zaviazali v roku 1990 v Dohovore o právach dieťaťa. Je najvyšší čas, aby sme detské práva prestali len deklarovať a začali ich riadne napĺňať, pretože je to správne a spravodlivé. Ďakujem za Vašu pozornosť.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8584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Marginalizované komunity, či sú to už osady, alebo mestské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ghetá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sú charakteristické tým, že sa v nich kumulujú viaceré zdroje znevýhodnenia. Z dát, napríklad z týchto získaných v rámci výskumu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RomaREACH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vidíme, že rómski rodičia dosahujú oveľa nižšie vzdelanie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2830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trápia ich oveľa horšie finančné ťažkosti, ako rodičov z majority. Viac ako štvrtina rodičov napríklad uviedla, že za posledný rok mali problém uhradiť bežné výdavky, alebo náklady na zdravotnú starostlivosť a mali obavy z nedostatku jedla alebo peňazí na kúrenie.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5394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Domácnosti v marginalizovaných rómskych komunitách sú charakteristické väčšou preľudnenosťou a chaosom a zároveň oveľa nižším štandardom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60453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Zatiaľ čo domácnosť z majoritnej populácie má priemerne 1.6 člena na jednu obytnú miestnosť, v MRK je to až 4.4 obyvateľa. Len polovica domácností v MRK má aspoň studenú tečúcu vodu, ale až vo vyše 60 % domácností v MRK chýba teplá voda, splachovacia toaleta aj sprcha. To, ako vybavená je domácnosť, je ale silným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prediktorom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toho, ako sa bude dariť deťom i ich rodičom.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0221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Rodičia z majority a MRK sa líšia v tom, ako stimulujú vývin svojich detí. Tento rozdiel je sprostredkovaný práve tým, či má domácnosť základné vybavenie ako sú voda a elektrina. 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155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Chudoba však ovplyvňuje rodičovské stratégie aj inak. Finančná neistota, ktorej častejšie čelia ľudia žijúci v MRK, je zdrojom stresu, ktorý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nadôvažok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spôsobuje, že sú rodičia v strese a častejšie volia drsnejšie výchovné praktiky, ako sú schmatnutie dieťaťa, krik, alebo bitka.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7823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Už v roku a pol tak deti z MRK zaostávajú oproti svojim rovesníkom z majority a to vo všetkých doménach vývinu, okrem jazykového, ktorý však v tomto veku ešte nie je tak veľmi diferencovaný. 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243FB-5D8A-46C2-90C4-ABC0BFA565F2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891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A43539-1771-4C9A-B158-7A0DEDEC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7B7021-98E6-401C-A4D9-D0BE0E51E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255DFBA-74B5-4670-BF30-7A990ED67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6540A4-96C6-48B3-BE0C-A86E06BB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90708F6-915B-4B45-A880-9A9492545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30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98293-1FF0-403A-8A5D-FD2ECAF6F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B34ADD4D-6768-42CE-9A2D-C97B15C57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0CC83CC-6317-4780-AA1E-51D84FEF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E69DE85-B074-4847-9659-C3855437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EAC2AE6-6BF0-49C6-A7C2-B49B66672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6433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D0AFF7D8-8CB8-4A89-B90D-928040FA3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931F4913-6D7D-4AF9-98AA-805787EB9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53D3F28-87B2-4911-8480-C9794F545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BF09D14-58FA-43C6-B939-6E23281A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6E03E70-9D3D-4355-ACDB-833E78635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5303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8A0A73-12EB-477E-A162-CDB1D8281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ACA023-0E98-4DDF-B64B-767DDE62D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2B8A6A-3ECC-4C9B-893D-FE7104FE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64B61B2-2617-4F77-89D8-B3E9010B5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8A5B786-7D4C-493B-B299-6C7D4E37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875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40B61B-0DA4-4920-B864-4E24E51C7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F6506281-032C-473A-87D4-84763345A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D3AB275-E857-4B87-BB05-A397D3EC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5D29420-DAFB-4B2A-A8E9-BD3E02AC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2B7E6E1-CAED-4204-B3B0-41C28331F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992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49BB8C-85DE-4D6C-970F-A65A5E2DC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F0D22E6-E66A-45F8-B237-274665F35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834853F-FC9F-4CEE-8956-02E91944D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953875C-31BD-445C-8DE8-54FCD7AD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9BB63FA-F27A-4D23-98F3-82F6D925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DD4324A-F182-4263-8972-24E7C938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5410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C14F1E-2A0D-4537-AD5B-45088314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05F11D77-FE4D-4AB8-A476-A4E01A92A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D808FA0-5515-4F70-BCDC-282E9CB3A2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55E9195E-7E98-4901-8016-00AF38837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DF62BBD-A614-44DB-A145-2A89946E0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D7AA186D-62D8-4EDF-ADB5-F7FE48BD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CA16ED6-9A3E-4778-92C8-84594FE43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8310285D-B988-4196-B30A-EFA9FB23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0698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7FABC-8359-4F00-9289-F954213E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C5CDDAB-15FA-42B2-AC5B-65BB48E8F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D509DC7-2526-42FC-8156-1E11B22A2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E293138-7445-4275-B9A2-52C729363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3797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8562AFA-6C16-4F02-8CA5-E19ABEA43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B2126A6-C6AC-470D-BA99-8F78F1F2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CF99E28-7C2B-48F8-A588-56D6656E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0819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E2CEE-9CE7-4E54-9DFE-B63298DD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CA0ADCE-852B-4A3B-AEF9-975C7F920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63653ED9-6A46-4A1B-9879-8EB7130B8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C52FE2B-0672-4ECD-8303-8DCC3EA9E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73F8C63-2A60-41B3-B895-5AB44AE6F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D116C0E-3CEA-41C9-8584-5EF9EC132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0867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7792AE-4D2D-4335-8048-4DC600A9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B0ADE85-1D45-46DB-A877-CDE9B34D8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6172AAB-81C0-43B4-99D1-7EFC92DB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EEC1BE5-A63A-44B9-B8C1-1BED062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FF85B9D-1C41-4C19-A3D9-3001F1C3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9E9AFD6-B3FA-4948-AF8C-390890C0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1577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9EA3EA55-7795-49AA-BBC5-4421317E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75B025A2-9137-4B49-BC33-F0B09FD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ED1366C-B612-4330-8138-48A71635D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5E65C-5A9B-4C60-A020-732B66280AB0}" type="datetimeFigureOut">
              <a:rPr lang="sk-SK" smtClean="0"/>
              <a:t>16. 10. 2024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DF2AB54-DFA4-460C-8E11-E51E45F6D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41987FE-581F-47BF-84E1-18E5F4647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552EB-231C-467D-BB9F-188428E894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027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809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1815BE69-9AAE-4394-9589-4E75453DC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24492" r="1709" b="4005"/>
          <a:stretch/>
        </p:blipFill>
        <p:spPr>
          <a:xfrm>
            <a:off x="659503" y="1001487"/>
            <a:ext cx="10872993" cy="5040086"/>
          </a:xfrm>
        </p:spPr>
      </p:pic>
    </p:spTree>
    <p:extLst>
      <p:ext uri="{BB962C8B-B14F-4D97-AF65-F5344CB8AC3E}">
        <p14:creationId xmlns:p14="http://schemas.microsoft.com/office/powerpoint/2010/main" val="1836949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>
            <a:extLst>
              <a:ext uri="{FF2B5EF4-FFF2-40B4-BE49-F238E27FC236}">
                <a16:creationId xmlns:a16="http://schemas.microsoft.com/office/drawing/2014/main" id="{BC58F0D7-D6C0-4B85-9BF8-CAE958A3C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/>
          <a:stretch/>
        </p:blipFill>
        <p:spPr>
          <a:xfrm>
            <a:off x="1872957" y="228600"/>
            <a:ext cx="8999832" cy="4154254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CCF168F-82C9-482A-B524-AD1B087D5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17" y="4382854"/>
            <a:ext cx="10998765" cy="22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4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584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723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93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384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171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965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602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847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613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239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F1CB5-12D6-473D-843A-AF86E7E6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8BD4934-91F0-44C1-A6E9-09A6127B4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73" y="-158544"/>
            <a:ext cx="12207573" cy="7016544"/>
          </a:xfrm>
        </p:spPr>
      </p:pic>
    </p:spTree>
    <p:extLst>
      <p:ext uri="{BB962C8B-B14F-4D97-AF65-F5344CB8AC3E}">
        <p14:creationId xmlns:p14="http://schemas.microsoft.com/office/powerpoint/2010/main" val="370229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E4F6EFFD-09F9-483E-ACC5-D4CC66C75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837"/>
            <a:ext cx="12192000" cy="6997674"/>
          </a:xfrm>
        </p:spPr>
      </p:pic>
    </p:spTree>
    <p:extLst>
      <p:ext uri="{BB962C8B-B14F-4D97-AF65-F5344CB8AC3E}">
        <p14:creationId xmlns:p14="http://schemas.microsoft.com/office/powerpoint/2010/main" val="1884535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82D620BC-8EF2-451F-B6C9-79BF719E1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12" y="2496312"/>
            <a:ext cx="1865376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56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82D620BC-8EF2-451F-B6C9-79BF719E1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96" y="2496312"/>
            <a:ext cx="1865376" cy="186537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9FB9657-626E-4B05-9AD0-A5B18F64B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993" y="2664754"/>
            <a:ext cx="1865376" cy="1865376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CAAB507E-E0D4-4A3D-B62B-C847E7038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19" y="2664754"/>
            <a:ext cx="1865376" cy="1865376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9F4AA6E2-3DF7-4CF6-8FF8-5FA9EA2F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65" y="799378"/>
            <a:ext cx="1865376" cy="1865376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12684F4C-46DB-49C1-BA10-BD8A71375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42" y="799378"/>
            <a:ext cx="1865376" cy="1865376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7C1BABA0-0514-40DC-AA0F-C0FD54F1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916" y="799378"/>
            <a:ext cx="1865376" cy="1865376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6626AE44-F86F-40CC-A932-E7F4A9F67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46" y="4530130"/>
            <a:ext cx="1865376" cy="1865376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3D90A548-D48F-485B-A3E1-D1082FF00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19" y="2664754"/>
            <a:ext cx="1865376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sah 4">
            <a:extLst>
              <a:ext uri="{FF2B5EF4-FFF2-40B4-BE49-F238E27FC236}">
                <a16:creationId xmlns:a16="http://schemas.microsoft.com/office/drawing/2014/main" id="{CAACC8DB-7F65-44DC-9F77-023804626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9"/>
          <a:stretch/>
        </p:blipFill>
        <p:spPr>
          <a:xfrm>
            <a:off x="86197" y="114301"/>
            <a:ext cx="1201960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1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DC79C1-2DC8-49ED-ABF5-86AFC5926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„Dieťa musí požívať výhody sociálneho zabezpečenia. Musí mať právo vyrastať a rozvíjať sa v zdraví; preto sa musí jemu i jeho matke poskytovať osobitná starostlivosť a ochrana vrátane primeranej starostlivosti v dobe pred jeho narodením i po ňom. Dieťa musí mať právo na primeranú výživu, bývanie, zotavenie a zdravotnícke služby.“ </a:t>
            </a:r>
          </a:p>
          <a:p>
            <a:pPr marL="0" indent="0">
              <a:buNone/>
            </a:pPr>
            <a:r>
              <a:rPr lang="sk-SK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				– Deklarácia práv dieťaťa, Zásada 4</a:t>
            </a:r>
          </a:p>
        </p:txBody>
      </p:sp>
    </p:spTree>
    <p:extLst>
      <p:ext uri="{BB962C8B-B14F-4D97-AF65-F5344CB8AC3E}">
        <p14:creationId xmlns:p14="http://schemas.microsoft.com/office/powerpoint/2010/main" val="3334642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0388D7F8-098F-44F1-97B1-032DB0A47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6391" r="4827" b="5118"/>
          <a:stretch/>
        </p:blipFill>
        <p:spPr>
          <a:xfrm>
            <a:off x="803577" y="332534"/>
            <a:ext cx="10584846" cy="5490751"/>
          </a:xfr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1795A813-1DC4-41ED-9BA0-805C06A52CF5}"/>
              </a:ext>
            </a:extLst>
          </p:cNvPr>
          <p:cNvSpPr txBox="1"/>
          <p:nvPr/>
        </p:nvSpPr>
        <p:spPr>
          <a:xfrm>
            <a:off x="256674" y="6336632"/>
            <a:ext cx="1193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štúdia </a:t>
            </a:r>
            <a:r>
              <a:rPr lang="sk-SK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RomaREACH</a:t>
            </a:r>
            <a:r>
              <a:rPr lang="sk-SK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(Fiľakovská, Chovan, </a:t>
            </a:r>
            <a:r>
              <a:rPr lang="sk-SK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Dankulincová</a:t>
            </a:r>
            <a:r>
              <a:rPr lang="sk-SK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Vyrastať v chudobe)</a:t>
            </a:r>
          </a:p>
        </p:txBody>
      </p:sp>
    </p:spTree>
    <p:extLst>
      <p:ext uri="{BB962C8B-B14F-4D97-AF65-F5344CB8AC3E}">
        <p14:creationId xmlns:p14="http://schemas.microsoft.com/office/powerpoint/2010/main" val="1833448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26100DBB-1C0C-4369-B3D1-07F7895A2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0918" r="5069" b="6160"/>
          <a:stretch/>
        </p:blipFill>
        <p:spPr>
          <a:xfrm>
            <a:off x="1042718" y="0"/>
            <a:ext cx="10106564" cy="6144126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F8777541-3E00-40BC-B5CD-0008272E54AA}"/>
              </a:ext>
            </a:extLst>
          </p:cNvPr>
          <p:cNvSpPr/>
          <p:nvPr/>
        </p:nvSpPr>
        <p:spPr>
          <a:xfrm>
            <a:off x="288758" y="6284040"/>
            <a:ext cx="11903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štúdia </a:t>
            </a:r>
            <a:r>
              <a:rPr lang="sk-SK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RomaREACH</a:t>
            </a:r>
            <a:r>
              <a:rPr lang="sk-SK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(Fiľakovská, Chovan, </a:t>
            </a:r>
            <a:r>
              <a:rPr lang="sk-SK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Dankulincová</a:t>
            </a:r>
            <a:r>
              <a:rPr lang="sk-SK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Vyrastať v chudobe)</a:t>
            </a:r>
          </a:p>
        </p:txBody>
      </p:sp>
    </p:spTree>
    <p:extLst>
      <p:ext uri="{BB962C8B-B14F-4D97-AF65-F5344CB8AC3E}">
        <p14:creationId xmlns:p14="http://schemas.microsoft.com/office/powerpoint/2010/main" val="665078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1 Bedroom House Plans | Monster House Plans">
            <a:extLst>
              <a:ext uri="{FF2B5EF4-FFF2-40B4-BE49-F238E27FC236}">
                <a16:creationId xmlns:a16="http://schemas.microsoft.com/office/drawing/2014/main" id="{5C6F7D30-1846-4BC3-B4AE-BCDDE1E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9" y="81404"/>
            <a:ext cx="6178229" cy="63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 Bedroom House Plans | Monster House Plans">
            <a:extLst>
              <a:ext uri="{FF2B5EF4-FFF2-40B4-BE49-F238E27FC236}">
                <a16:creationId xmlns:a16="http://schemas.microsoft.com/office/drawing/2014/main" id="{4D8728D2-7B8C-42C3-B8FF-AF29BA71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71" y="81405"/>
            <a:ext cx="6178229" cy="63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4889EFAB-EE26-44B2-BCAD-2D68372CD8EA}"/>
              </a:ext>
            </a:extLst>
          </p:cNvPr>
          <p:cNvSpPr/>
          <p:nvPr/>
        </p:nvSpPr>
        <p:spPr>
          <a:xfrm>
            <a:off x="116709" y="594909"/>
            <a:ext cx="1469720" cy="3393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6D37BB9F-8CF2-4A28-AD34-E9AE6B7EE124}"/>
              </a:ext>
            </a:extLst>
          </p:cNvPr>
          <p:cNvSpPr/>
          <p:nvPr/>
        </p:nvSpPr>
        <p:spPr>
          <a:xfrm>
            <a:off x="6013771" y="901545"/>
            <a:ext cx="1469720" cy="3393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7C97641-0350-4438-A13D-C2B584387C5F}"/>
              </a:ext>
            </a:extLst>
          </p:cNvPr>
          <p:cNvSpPr/>
          <p:nvPr/>
        </p:nvSpPr>
        <p:spPr>
          <a:xfrm>
            <a:off x="5255046" y="22036"/>
            <a:ext cx="2228445" cy="6687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C788E5E7-F1CE-41C6-8A65-76BD5D78CC8A}"/>
              </a:ext>
            </a:extLst>
          </p:cNvPr>
          <p:cNvSpPr/>
          <p:nvPr/>
        </p:nvSpPr>
        <p:spPr>
          <a:xfrm>
            <a:off x="116709" y="3365655"/>
            <a:ext cx="1337518" cy="3393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FCEA8E2E-16D6-4982-ACAB-6ACA07A28EA4}"/>
              </a:ext>
            </a:extLst>
          </p:cNvPr>
          <p:cNvSpPr/>
          <p:nvPr/>
        </p:nvSpPr>
        <p:spPr>
          <a:xfrm>
            <a:off x="10944453" y="3848562"/>
            <a:ext cx="1130838" cy="2910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65222EB2-979A-438D-95C4-07EAFB377A73}"/>
              </a:ext>
            </a:extLst>
          </p:cNvPr>
          <p:cNvSpPr/>
          <p:nvPr/>
        </p:nvSpPr>
        <p:spPr>
          <a:xfrm>
            <a:off x="11152108" y="0"/>
            <a:ext cx="1039892" cy="300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C814C046-BA5B-42C7-BE61-0696C4D43F53}"/>
              </a:ext>
            </a:extLst>
          </p:cNvPr>
          <p:cNvSpPr/>
          <p:nvPr/>
        </p:nvSpPr>
        <p:spPr>
          <a:xfrm>
            <a:off x="4758482" y="3848562"/>
            <a:ext cx="1337518" cy="2928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590D3498-93A9-4490-ADFC-2CF8D02895C4}"/>
              </a:ext>
            </a:extLst>
          </p:cNvPr>
          <p:cNvSpPr/>
          <p:nvPr/>
        </p:nvSpPr>
        <p:spPr>
          <a:xfrm>
            <a:off x="269109" y="6006025"/>
            <a:ext cx="11806182" cy="85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601B36AB-582A-47CF-8AD9-C20EE5DAA761}"/>
              </a:ext>
            </a:extLst>
          </p:cNvPr>
          <p:cNvSpPr/>
          <p:nvPr/>
        </p:nvSpPr>
        <p:spPr>
          <a:xfrm>
            <a:off x="1883714" y="1313460"/>
            <a:ext cx="2874767" cy="20521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021152BB-853A-4DB8-AA77-C0A7D282ED40}"/>
              </a:ext>
            </a:extLst>
          </p:cNvPr>
          <p:cNvSpPr/>
          <p:nvPr/>
        </p:nvSpPr>
        <p:spPr>
          <a:xfrm>
            <a:off x="7994024" y="1162430"/>
            <a:ext cx="2730755" cy="2258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4D0B02F2-5AC2-4B86-9ECB-EBAD2B67E26B}"/>
              </a:ext>
            </a:extLst>
          </p:cNvPr>
          <p:cNvSpPr/>
          <p:nvPr/>
        </p:nvSpPr>
        <p:spPr>
          <a:xfrm>
            <a:off x="396438" y="81404"/>
            <a:ext cx="11358560" cy="85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2441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1 Bedroom House Plans | Monster House Plans">
            <a:extLst>
              <a:ext uri="{FF2B5EF4-FFF2-40B4-BE49-F238E27FC236}">
                <a16:creationId xmlns:a16="http://schemas.microsoft.com/office/drawing/2014/main" id="{5C6F7D30-1846-4BC3-B4AE-BCDDE1E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9" y="81404"/>
            <a:ext cx="6178229" cy="63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 Bedroom House Plans | Monster House Plans">
            <a:extLst>
              <a:ext uri="{FF2B5EF4-FFF2-40B4-BE49-F238E27FC236}">
                <a16:creationId xmlns:a16="http://schemas.microsoft.com/office/drawing/2014/main" id="{4D8728D2-7B8C-42C3-B8FF-AF29BA71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71" y="81405"/>
            <a:ext cx="6178229" cy="63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4889EFAB-EE26-44B2-BCAD-2D68372CD8EA}"/>
              </a:ext>
            </a:extLst>
          </p:cNvPr>
          <p:cNvSpPr/>
          <p:nvPr/>
        </p:nvSpPr>
        <p:spPr>
          <a:xfrm>
            <a:off x="116709" y="594909"/>
            <a:ext cx="1469720" cy="3393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>
            <a:extLst>
              <a:ext uri="{FF2B5EF4-FFF2-40B4-BE49-F238E27FC236}">
                <a16:creationId xmlns:a16="http://schemas.microsoft.com/office/drawing/2014/main" id="{6D37BB9F-8CF2-4A28-AD34-E9AE6B7EE124}"/>
              </a:ext>
            </a:extLst>
          </p:cNvPr>
          <p:cNvSpPr/>
          <p:nvPr/>
        </p:nvSpPr>
        <p:spPr>
          <a:xfrm>
            <a:off x="6013771" y="901545"/>
            <a:ext cx="1469720" cy="3393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F7C97641-0350-4438-A13D-C2B584387C5F}"/>
              </a:ext>
            </a:extLst>
          </p:cNvPr>
          <p:cNvSpPr/>
          <p:nvPr/>
        </p:nvSpPr>
        <p:spPr>
          <a:xfrm>
            <a:off x="5255046" y="22036"/>
            <a:ext cx="2228445" cy="6687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C788E5E7-F1CE-41C6-8A65-76BD5D78CC8A}"/>
              </a:ext>
            </a:extLst>
          </p:cNvPr>
          <p:cNvSpPr/>
          <p:nvPr/>
        </p:nvSpPr>
        <p:spPr>
          <a:xfrm>
            <a:off x="116709" y="3365655"/>
            <a:ext cx="1337518" cy="3393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FCEA8E2E-16D6-4982-ACAB-6ACA07A28EA4}"/>
              </a:ext>
            </a:extLst>
          </p:cNvPr>
          <p:cNvSpPr/>
          <p:nvPr/>
        </p:nvSpPr>
        <p:spPr>
          <a:xfrm>
            <a:off x="10944453" y="3848562"/>
            <a:ext cx="1130838" cy="2910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65222EB2-979A-438D-95C4-07EAFB377A73}"/>
              </a:ext>
            </a:extLst>
          </p:cNvPr>
          <p:cNvSpPr/>
          <p:nvPr/>
        </p:nvSpPr>
        <p:spPr>
          <a:xfrm>
            <a:off x="11152108" y="0"/>
            <a:ext cx="1039892" cy="300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dĺžnik 17">
            <a:extLst>
              <a:ext uri="{FF2B5EF4-FFF2-40B4-BE49-F238E27FC236}">
                <a16:creationId xmlns:a16="http://schemas.microsoft.com/office/drawing/2014/main" id="{C814C046-BA5B-42C7-BE61-0696C4D43F53}"/>
              </a:ext>
            </a:extLst>
          </p:cNvPr>
          <p:cNvSpPr/>
          <p:nvPr/>
        </p:nvSpPr>
        <p:spPr>
          <a:xfrm>
            <a:off x="4868247" y="3793941"/>
            <a:ext cx="1337518" cy="2928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590D3498-93A9-4490-ADFC-2CF8D02895C4}"/>
              </a:ext>
            </a:extLst>
          </p:cNvPr>
          <p:cNvSpPr/>
          <p:nvPr/>
        </p:nvSpPr>
        <p:spPr>
          <a:xfrm>
            <a:off x="269109" y="6006025"/>
            <a:ext cx="11806182" cy="85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Obdĺžnik 19">
            <a:extLst>
              <a:ext uri="{FF2B5EF4-FFF2-40B4-BE49-F238E27FC236}">
                <a16:creationId xmlns:a16="http://schemas.microsoft.com/office/drawing/2014/main" id="{601B36AB-582A-47CF-8AD9-C20EE5DAA761}"/>
              </a:ext>
            </a:extLst>
          </p:cNvPr>
          <p:cNvSpPr/>
          <p:nvPr/>
        </p:nvSpPr>
        <p:spPr>
          <a:xfrm>
            <a:off x="1883714" y="1313112"/>
            <a:ext cx="3047729" cy="2052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bdĺžnik 20">
            <a:extLst>
              <a:ext uri="{FF2B5EF4-FFF2-40B4-BE49-F238E27FC236}">
                <a16:creationId xmlns:a16="http://schemas.microsoft.com/office/drawing/2014/main" id="{021152BB-853A-4DB8-AA77-C0A7D282ED40}"/>
              </a:ext>
            </a:extLst>
          </p:cNvPr>
          <p:cNvSpPr/>
          <p:nvPr/>
        </p:nvSpPr>
        <p:spPr>
          <a:xfrm>
            <a:off x="7944589" y="1107502"/>
            <a:ext cx="2730755" cy="2258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bdĺžnik 21">
            <a:extLst>
              <a:ext uri="{FF2B5EF4-FFF2-40B4-BE49-F238E27FC236}">
                <a16:creationId xmlns:a16="http://schemas.microsoft.com/office/drawing/2014/main" id="{4D0B02F2-5AC2-4B86-9ECB-EBAD2B67E26B}"/>
              </a:ext>
            </a:extLst>
          </p:cNvPr>
          <p:cNvSpPr/>
          <p:nvPr/>
        </p:nvSpPr>
        <p:spPr>
          <a:xfrm>
            <a:off x="396438" y="81404"/>
            <a:ext cx="11358560" cy="851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AutoShape 4" descr="Person Icon">
            <a:extLst>
              <a:ext uri="{FF2B5EF4-FFF2-40B4-BE49-F238E27FC236}">
                <a16:creationId xmlns:a16="http://schemas.microsoft.com/office/drawing/2014/main" id="{0160D2B1-E2A9-410C-910F-A6E6A9E443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606798" cy="360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" name="AutoShape 10" descr="Person - Person Icon - CleanPNG / KissPNG">
            <a:extLst>
              <a:ext uri="{FF2B5EF4-FFF2-40B4-BE49-F238E27FC236}">
                <a16:creationId xmlns:a16="http://schemas.microsoft.com/office/drawing/2014/main" id="{2DE9BA89-DD56-40FB-8B7C-1DFE52A5C0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1" name="Grafický objekt 10" descr="Muž">
            <a:extLst>
              <a:ext uri="{FF2B5EF4-FFF2-40B4-BE49-F238E27FC236}">
                <a16:creationId xmlns:a16="http://schemas.microsoft.com/office/drawing/2014/main" id="{217DE839-A58F-428E-948A-37FA36980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20093" y="1388969"/>
            <a:ext cx="1326771" cy="1326771"/>
          </a:xfrm>
          <a:prstGeom prst="rect">
            <a:avLst/>
          </a:prstGeom>
        </p:spPr>
      </p:pic>
      <p:pic>
        <p:nvPicPr>
          <p:cNvPr id="14" name="Grafický objekt 13" descr="Žena">
            <a:extLst>
              <a:ext uri="{FF2B5EF4-FFF2-40B4-BE49-F238E27FC236}">
                <a16:creationId xmlns:a16="http://schemas.microsoft.com/office/drawing/2014/main" id="{5C03989A-26B4-4BAA-845D-3AEC644A4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82715" y="1313113"/>
            <a:ext cx="1435594" cy="1435594"/>
          </a:xfrm>
          <a:prstGeom prst="rect">
            <a:avLst/>
          </a:prstGeom>
        </p:spPr>
      </p:pic>
      <p:pic>
        <p:nvPicPr>
          <p:cNvPr id="24" name="Grafický objekt 23" descr="Žena">
            <a:extLst>
              <a:ext uri="{FF2B5EF4-FFF2-40B4-BE49-F238E27FC236}">
                <a16:creationId xmlns:a16="http://schemas.microsoft.com/office/drawing/2014/main" id="{0A8923F5-4FBA-4005-8396-574D3A903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0884" y="1121657"/>
            <a:ext cx="1435594" cy="1435594"/>
          </a:xfrm>
          <a:prstGeom prst="rect">
            <a:avLst/>
          </a:prstGeom>
        </p:spPr>
      </p:pic>
      <p:pic>
        <p:nvPicPr>
          <p:cNvPr id="25" name="Grafický objekt 24" descr="Žena">
            <a:extLst>
              <a:ext uri="{FF2B5EF4-FFF2-40B4-BE49-F238E27FC236}">
                <a16:creationId xmlns:a16="http://schemas.microsoft.com/office/drawing/2014/main" id="{0DC21892-ADCC-45CD-8C76-42F8F8CA7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7950" y="1123646"/>
            <a:ext cx="1435594" cy="1435594"/>
          </a:xfrm>
          <a:prstGeom prst="rect">
            <a:avLst/>
          </a:prstGeom>
        </p:spPr>
      </p:pic>
      <p:pic>
        <p:nvPicPr>
          <p:cNvPr id="26" name="Grafický objekt 25" descr="Muž">
            <a:extLst>
              <a:ext uri="{FF2B5EF4-FFF2-40B4-BE49-F238E27FC236}">
                <a16:creationId xmlns:a16="http://schemas.microsoft.com/office/drawing/2014/main" id="{6783496B-BA3E-4F00-88A5-DD88A2E63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5337" y="1817703"/>
            <a:ext cx="1326771" cy="1326771"/>
          </a:xfrm>
          <a:prstGeom prst="rect">
            <a:avLst/>
          </a:prstGeom>
        </p:spPr>
      </p:pic>
      <p:pic>
        <p:nvPicPr>
          <p:cNvPr id="27" name="Grafický objekt 26" descr="Muž">
            <a:extLst>
              <a:ext uri="{FF2B5EF4-FFF2-40B4-BE49-F238E27FC236}">
                <a16:creationId xmlns:a16="http://schemas.microsoft.com/office/drawing/2014/main" id="{45B9A6A9-E5AA-4B49-8CA3-8894A1421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1015" y="2598079"/>
            <a:ext cx="1156148" cy="1156148"/>
          </a:xfrm>
          <a:prstGeom prst="rect">
            <a:avLst/>
          </a:prstGeom>
        </p:spPr>
      </p:pic>
      <p:pic>
        <p:nvPicPr>
          <p:cNvPr id="28" name="Grafický objekt 27" descr="Muž">
            <a:extLst>
              <a:ext uri="{FF2B5EF4-FFF2-40B4-BE49-F238E27FC236}">
                <a16:creationId xmlns:a16="http://schemas.microsoft.com/office/drawing/2014/main" id="{EA2BF656-0E6A-4BB9-B832-77FC7A404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16234" y="2116686"/>
            <a:ext cx="1326771" cy="1326771"/>
          </a:xfrm>
          <a:prstGeom prst="rect">
            <a:avLst/>
          </a:prstGeom>
        </p:spPr>
      </p:pic>
      <p:sp>
        <p:nvSpPr>
          <p:cNvPr id="15" name="Obdĺžnik 14">
            <a:extLst>
              <a:ext uri="{FF2B5EF4-FFF2-40B4-BE49-F238E27FC236}">
                <a16:creationId xmlns:a16="http://schemas.microsoft.com/office/drawing/2014/main" id="{F85886AF-3922-48BA-B6D8-1EDB84A1F3F0}"/>
              </a:ext>
            </a:extLst>
          </p:cNvPr>
          <p:cNvSpPr/>
          <p:nvPr/>
        </p:nvSpPr>
        <p:spPr>
          <a:xfrm>
            <a:off x="2063192" y="1288062"/>
            <a:ext cx="1195919" cy="1657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F6795736-31E2-4BD6-BB7A-D8CE6ED461B2}"/>
              </a:ext>
            </a:extLst>
          </p:cNvPr>
          <p:cNvSpPr/>
          <p:nvPr/>
        </p:nvSpPr>
        <p:spPr>
          <a:xfrm>
            <a:off x="10409496" y="1630496"/>
            <a:ext cx="534958" cy="1943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Obdĺžnik 28">
            <a:extLst>
              <a:ext uri="{FF2B5EF4-FFF2-40B4-BE49-F238E27FC236}">
                <a16:creationId xmlns:a16="http://schemas.microsoft.com/office/drawing/2014/main" id="{93DA798B-1FCD-40C1-852C-0F03B4062414}"/>
              </a:ext>
            </a:extLst>
          </p:cNvPr>
          <p:cNvSpPr/>
          <p:nvPr/>
        </p:nvSpPr>
        <p:spPr>
          <a:xfrm>
            <a:off x="3913586" y="4168234"/>
            <a:ext cx="16449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1,6</a:t>
            </a:r>
            <a:r>
              <a:rPr lang="sk-S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3" name="Obdĺžnik 32">
            <a:extLst>
              <a:ext uri="{FF2B5EF4-FFF2-40B4-BE49-F238E27FC236}">
                <a16:creationId xmlns:a16="http://schemas.microsoft.com/office/drawing/2014/main" id="{BD118FA0-CDE5-46B3-915B-0339105FC445}"/>
              </a:ext>
            </a:extLst>
          </p:cNvPr>
          <p:cNvSpPr/>
          <p:nvPr/>
        </p:nvSpPr>
        <p:spPr>
          <a:xfrm>
            <a:off x="9810163" y="4164829"/>
            <a:ext cx="164491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7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4,4</a:t>
            </a:r>
            <a:r>
              <a:rPr lang="sk-S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5607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AB3F5B4-6030-48B4-BC92-86F834D11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21017" r="892" b="509"/>
          <a:stretch/>
        </p:blipFill>
        <p:spPr>
          <a:xfrm>
            <a:off x="-162511" y="664028"/>
            <a:ext cx="12517021" cy="5529943"/>
          </a:xfrm>
        </p:spPr>
      </p:pic>
    </p:spTree>
    <p:extLst>
      <p:ext uri="{BB962C8B-B14F-4D97-AF65-F5344CB8AC3E}">
        <p14:creationId xmlns:p14="http://schemas.microsoft.com/office/powerpoint/2010/main" val="303098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89AD6093-4FA9-4455-BE3D-4817010D3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26835" r="3150" b="3473"/>
          <a:stretch/>
        </p:blipFill>
        <p:spPr>
          <a:xfrm>
            <a:off x="272143" y="664029"/>
            <a:ext cx="11911504" cy="5562600"/>
          </a:xfrm>
        </p:spPr>
      </p:pic>
    </p:spTree>
    <p:extLst>
      <p:ext uri="{BB962C8B-B14F-4D97-AF65-F5344CB8AC3E}">
        <p14:creationId xmlns:p14="http://schemas.microsoft.com/office/powerpoint/2010/main" val="2476424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5A78BE77-0072-46C1-BDA7-86D8BDF8B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22650" r="2328" b="4071"/>
          <a:stretch/>
        </p:blipFill>
        <p:spPr>
          <a:xfrm>
            <a:off x="272142" y="340022"/>
            <a:ext cx="11495568" cy="5527379"/>
          </a:xfr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62D47BBD-1405-40FA-BB80-4DB581E40A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0" t="88048" r="40178" b="6381"/>
          <a:stretch/>
        </p:blipFill>
        <p:spPr>
          <a:xfrm>
            <a:off x="4584200" y="5988425"/>
            <a:ext cx="2871451" cy="5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2208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14247</TotalTime>
  <Words>1423</Words>
  <Application>Microsoft Office PowerPoint</Application>
  <PresentationFormat>Widescreen</PresentationFormat>
  <Paragraphs>59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Motív balíka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podporiť najmenšie deti na ich Ceste von z generačnej chudoby</dc:title>
  <dc:creator>Shoshana Chovan</dc:creator>
  <cp:lastModifiedBy>Shoshana Chovan</cp:lastModifiedBy>
  <cp:revision>36</cp:revision>
  <dcterms:created xsi:type="dcterms:W3CDTF">2024-09-30T09:27:28Z</dcterms:created>
  <dcterms:modified xsi:type="dcterms:W3CDTF">2024-10-16T09:02:55Z</dcterms:modified>
</cp:coreProperties>
</file>