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93" r:id="rId2"/>
    <p:sldId id="724" r:id="rId3"/>
    <p:sldId id="297" r:id="rId4"/>
    <p:sldId id="286" r:id="rId5"/>
    <p:sldId id="312" r:id="rId6"/>
    <p:sldId id="727" r:id="rId7"/>
    <p:sldId id="725" r:id="rId8"/>
    <p:sldId id="655" r:id="rId9"/>
    <p:sldId id="576" r:id="rId10"/>
    <p:sldId id="706" r:id="rId11"/>
    <p:sldId id="729" r:id="rId12"/>
    <p:sldId id="723" r:id="rId13"/>
    <p:sldId id="274" r:id="rId14"/>
    <p:sldId id="728" r:id="rId15"/>
    <p:sldId id="282" r:id="rId16"/>
    <p:sldId id="730" r:id="rId17"/>
    <p:sldId id="731" r:id="rId18"/>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1" roundtripDataSignature="AMtx7mhnzQ3+O5R5Xkg/Zbg9EEb19a2E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69592"/>
  </p:normalViewPr>
  <p:slideViewPr>
    <p:cSldViewPr snapToGrid="0">
      <p:cViewPr varScale="1">
        <p:scale>
          <a:sx n="58" d="100"/>
          <a:sy n="58" d="100"/>
        </p:scale>
        <p:origin x="1096"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133"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131"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13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My story, how I came to spend time in five education systems.</a:t>
            </a:r>
          </a:p>
        </p:txBody>
      </p:sp>
    </p:spTree>
    <p:extLst>
      <p:ext uri="{BB962C8B-B14F-4D97-AF65-F5344CB8AC3E}">
        <p14:creationId xmlns:p14="http://schemas.microsoft.com/office/powerpoint/2010/main" val="2683051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When we teach we try and do this – remember when you go to the shops, or what does it feel like when you melt ice in your hand.. But if you have a carefully sequenced curriculum, or in other words, a coherent curriculum, you needn’t rely on experiences from home, you can refer back to what students have studied before, to enable them to make those links.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You need to introduce simpler versions of areas of knowledge first, then come back to it and build on it later, so that they remember what they learned before, and so they’re better able to access the new content. </a:t>
            </a:r>
          </a:p>
        </p:txBody>
      </p:sp>
    </p:spTree>
    <p:extLst>
      <p:ext uri="{BB962C8B-B14F-4D97-AF65-F5344CB8AC3E}">
        <p14:creationId xmlns:p14="http://schemas.microsoft.com/office/powerpoint/2010/main" val="1389901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0" i="0" u="none" strike="noStrike" cap="none" dirty="0">
                <a:solidFill>
                  <a:srgbClr val="000000"/>
                </a:solidFill>
                <a:effectLst/>
                <a:latin typeface="Arial"/>
                <a:ea typeface="Arial"/>
                <a:cs typeface="Arial"/>
                <a:sym typeface="Arial"/>
              </a:rPr>
              <a:t>(Your Science curriculum does this well, though possibly too much content)</a:t>
            </a: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39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1766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baseline="0" dirty="0"/>
              <a:t>Coherence: </a:t>
            </a:r>
            <a:r>
              <a:rPr lang="en-GB" dirty="0"/>
              <a:t>They specify the topics or concepts which fall within each theme, and the order in which they’re taught</a:t>
            </a:r>
            <a:r>
              <a:rPr lang="en-GB" baseline="0" dirty="0"/>
              <a:t>. These are ordered to ensure necessary prior knowledge is in place (e.g. energy forms before energy conversion), and to return to and deepen understanding of the underlying themes and their essential takeaways. This is done well in parts of the Slovakian curriculum.</a:t>
            </a:r>
          </a:p>
          <a:p>
            <a:pPr marL="0" lvl="0" indent="0" algn="l" rtl="0">
              <a:spcBef>
                <a:spcPts val="0"/>
              </a:spcBef>
              <a:spcAft>
                <a:spcPts val="0"/>
              </a:spcAft>
              <a:buNone/>
            </a:pPr>
            <a:endParaRPr lang="en-GB" baseline="0" dirty="0"/>
          </a:p>
          <a:p>
            <a:pPr marL="0" lvl="0" indent="0" algn="l" rtl="0">
              <a:spcBef>
                <a:spcPts val="0"/>
              </a:spcBef>
              <a:spcAft>
                <a:spcPts val="0"/>
              </a:spcAft>
              <a:buNone/>
            </a:pPr>
            <a:endParaRPr dirty="0"/>
          </a:p>
        </p:txBody>
      </p:sp>
      <p:sp>
        <p:nvSpPr>
          <p:cNvPr id="254" name="Google Shape;25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aseline="0" dirty="0"/>
              <a:t>Focus: Only 4-5 topics a year (similar to Slovak primary). </a:t>
            </a:r>
          </a:p>
          <a:p>
            <a:pPr marL="0" lvl="0" indent="0" algn="l" rtl="0">
              <a:spcBef>
                <a:spcPts val="0"/>
              </a:spcBef>
              <a:spcAft>
                <a:spcPts val="0"/>
              </a:spcAft>
              <a:buNone/>
            </a:pPr>
            <a:r>
              <a:rPr lang="en-GB" baseline="0" dirty="0"/>
              <a:t>Teacher autonomy in content choice comes from the remaining ‘white space’.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Is there any space left in Slovakian curriculum?</a:t>
            </a:r>
            <a:endParaRPr dirty="0"/>
          </a:p>
        </p:txBody>
      </p:sp>
      <p:sp>
        <p:nvSpPr>
          <p:cNvPr id="254" name="Google Shape;25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1713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Everything else organised around this core structure to make it simpler for teachers and students.</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254" name="Google Shape;25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9469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7763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It is clear what students have to study, and there is not too much of it. </a:t>
            </a:r>
            <a:endParaRPr dirty="0"/>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602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Your curriculum is 900 pages long.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15 across 3 years.</a:t>
            </a: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82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This is where clarity is also important (which your curriculum appears to do a good job of). What is the standard that children need to progress to the next stage of the curriculum? This relates to the next feature of HP systems</a:t>
            </a:r>
          </a:p>
        </p:txBody>
      </p:sp>
      <p:sp>
        <p:nvSpPr>
          <p:cNvPr id="4" name="Slide Number Placeholder 3"/>
          <p:cNvSpPr>
            <a:spLocks noGrp="1"/>
          </p:cNvSpPr>
          <p:nvPr>
            <p:ph type="sldNum" sz="quarter" idx="10"/>
          </p:nvPr>
        </p:nvSpPr>
        <p:spPr/>
        <p:txBody>
          <a:bodyPr/>
          <a:lstStyle/>
          <a:p>
            <a:fld id="{B23524C6-606F-8F45-BFB2-D22C4F40ED54}" type="slidenum">
              <a:rPr lang="en-US" smtClean="0"/>
              <a:t>5</a:t>
            </a:fld>
            <a:endParaRPr lang="en-US"/>
          </a:p>
        </p:txBody>
      </p:sp>
    </p:spTree>
    <p:extLst>
      <p:ext uri="{BB962C8B-B14F-4D97-AF65-F5344CB8AC3E}">
        <p14:creationId xmlns:p14="http://schemas.microsoft.com/office/powerpoint/2010/main" val="2648417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B23524C6-606F-8F45-BFB2-D22C4F40ED54}" type="slidenum">
              <a:rPr lang="en-US" smtClean="0"/>
              <a:t>6</a:t>
            </a:fld>
            <a:endParaRPr lang="en-US"/>
          </a:p>
        </p:txBody>
      </p:sp>
    </p:spTree>
    <p:extLst>
      <p:ext uri="{BB962C8B-B14F-4D97-AF65-F5344CB8AC3E}">
        <p14:creationId xmlns:p14="http://schemas.microsoft.com/office/powerpoint/2010/main" val="1835541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8116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fontAlgn="base"/>
            <a:endParaRPr lang="en-US" sz="1100" b="0" i="0" u="none" strike="noStrike" cap="none" baseline="0" dirty="0">
              <a:solidFill>
                <a:srgbClr val="000000"/>
              </a:solidFill>
              <a:effectLst/>
              <a:latin typeface="Arial"/>
              <a:ea typeface="Arial"/>
              <a:cs typeface="Arial"/>
              <a:sym typeface="Arial"/>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654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0" i="0" u="none" strike="noStrike" cap="none" dirty="0">
                <a:solidFill>
                  <a:srgbClr val="000000"/>
                </a:solidFill>
                <a:effectLst/>
                <a:latin typeface="Arial"/>
                <a:ea typeface="Arial"/>
                <a:cs typeface="Arial"/>
                <a:sym typeface="Arial"/>
              </a:rPr>
              <a:t>(Your Science curriculum does this well, though possibly too much content)</a:t>
            </a: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027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1" name="Google Shape;31;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4" name="Google Shape;44;p4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5" name="Google Shape;45;p4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6" name="Google Shape;46;p4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7" name="Google Shape;47;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4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8" name="Google Shape;58;p4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9" name="Google Shape;59;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4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8"/>
          <p:cNvSpPr>
            <a:spLocks noGrp="1"/>
          </p:cNvSpPr>
          <p:nvPr>
            <p:ph type="pic" idx="2"/>
          </p:nvPr>
        </p:nvSpPr>
        <p:spPr>
          <a:xfrm>
            <a:off x="1792288" y="612775"/>
            <a:ext cx="5486400" cy="4114800"/>
          </a:xfrm>
          <a:prstGeom prst="rect">
            <a:avLst/>
          </a:prstGeom>
          <a:noFill/>
          <a:ln>
            <a:noFill/>
          </a:ln>
        </p:spPr>
      </p:sp>
      <p:sp>
        <p:nvSpPr>
          <p:cNvPr id="65" name="Google Shape;65;p4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6" name="Google Shape;66;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5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42B514-2CB2-A044-A796-818923A15094}" type="datetimeFigureOut">
              <a:rPr lang="en-US" smtClean="0"/>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F4B028-AB77-2747-B1CE-D05A7479D2D0}" type="slidenum">
              <a:rPr lang="en-US" smtClean="0"/>
              <a:t>‹#›</a:t>
            </a:fld>
            <a:endParaRPr lang="en-US"/>
          </a:p>
        </p:txBody>
      </p:sp>
    </p:spTree>
    <p:extLst>
      <p:ext uri="{BB962C8B-B14F-4D97-AF65-F5344CB8AC3E}">
        <p14:creationId xmlns:p14="http://schemas.microsoft.com/office/powerpoint/2010/main" val="62159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5" r:id="rId3"/>
    <p:sldLayoutId id="2147483656" r:id="rId4"/>
    <p:sldLayoutId id="2147483657" r:id="rId5"/>
    <p:sldLayoutId id="2147483658" r:id="rId6"/>
    <p:sldLayoutId id="2147483659" r:id="rId7"/>
    <p:sldLayoutId id="2147483660" r:id="rId8"/>
    <p:sldLayoutId id="21474836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944394" y="387688"/>
            <a:ext cx="12399211" cy="9511624"/>
          </a:xfrm>
          <a:prstGeom prst="rect">
            <a:avLst/>
          </a:prstGeom>
        </p:spPr>
      </p:pic>
    </p:spTree>
    <p:extLst>
      <p:ext uri="{BB962C8B-B14F-4D97-AF65-F5344CB8AC3E}">
        <p14:creationId xmlns:p14="http://schemas.microsoft.com/office/powerpoint/2010/main" val="30805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73629" y="2051613"/>
            <a:ext cx="16100836" cy="5263587"/>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br>
              <a:rPr lang="en-US" b="1" dirty="0"/>
            </a:br>
            <a:r>
              <a:rPr lang="en-US" sz="4000" b="1" dirty="0">
                <a:solidFill>
                  <a:schemeClr val="accent6">
                    <a:lumMod val="75000"/>
                  </a:schemeClr>
                </a:solidFill>
                <a:latin typeface="Enriqueta" charset="0"/>
                <a:ea typeface="Enriqueta" charset="0"/>
                <a:cs typeface="Enriqueta" charset="0"/>
              </a:rPr>
              <a:t>Why might coherence be important?</a:t>
            </a:r>
          </a:p>
          <a:p>
            <a:endParaRPr lang="en-GB" sz="4000" dirty="0"/>
          </a:p>
          <a:p>
            <a:r>
              <a:rPr lang="en-GB" sz="4000" dirty="0"/>
              <a:t>Because according to cognitive science, children (and adults) learn by connecting new learning with something they already know.</a:t>
            </a:r>
          </a:p>
          <a:p>
            <a:endParaRPr lang="en-GB" sz="4000" dirty="0"/>
          </a:p>
          <a:p>
            <a:r>
              <a:rPr lang="en-GB" sz="4000" dirty="0"/>
              <a:t>If they don’t have any existing knowledge or experiences to connect the learning to, they are less likely to understand it and remember it.</a:t>
            </a:r>
            <a:endParaRPr lang="en-US" sz="4100" b="1" dirty="0">
              <a:solidFill>
                <a:schemeClr val="accent6">
                  <a:lumMod val="75000"/>
                </a:schemeClr>
              </a:solidFill>
            </a:endParaRPr>
          </a:p>
        </p:txBody>
      </p:sp>
      <p:sp>
        <p:nvSpPr>
          <p:cNvPr id="76" name="Rectangle 75"/>
          <p:cNvSpPr/>
          <p:nvPr/>
        </p:nvSpPr>
        <p:spPr>
          <a:xfrm>
            <a:off x="870926" y="2990829"/>
            <a:ext cx="16503539" cy="415498"/>
          </a:xfrm>
          <a:prstGeom prst="rect">
            <a:avLst/>
          </a:prstGeom>
        </p:spPr>
        <p:txBody>
          <a:bodyPr wrap="square">
            <a:spAutoFit/>
          </a:bodyPr>
          <a:lstStyle/>
          <a:p>
            <a:pPr algn="ctr"/>
            <a:r>
              <a:rPr lang="en-US" sz="2100" dirty="0">
                <a:latin typeface="Helvetica" charset="0"/>
              </a:rPr>
              <a:t> </a:t>
            </a:r>
            <a:endParaRPr lang="en-US" sz="3600" b="1" dirty="0">
              <a:solidFill>
                <a:schemeClr val="tx1"/>
              </a:solidFill>
              <a:latin typeface="Enriqueta" charset="0"/>
              <a:ea typeface="Enriqueta" charset="0"/>
              <a:cs typeface="Enriqueta" charset="0"/>
            </a:endParaRPr>
          </a:p>
        </p:txBody>
      </p:sp>
    </p:spTree>
    <p:extLst>
      <p:ext uri="{BB962C8B-B14F-4D97-AF65-F5344CB8AC3E}">
        <p14:creationId xmlns:p14="http://schemas.microsoft.com/office/powerpoint/2010/main" val="381616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p:nvPr/>
        </p:nvSpPr>
        <p:spPr>
          <a:xfrm>
            <a:off x="0" y="0"/>
            <a:ext cx="18843171" cy="10950152"/>
          </a:xfrm>
          <a:prstGeom prst="rect">
            <a:avLst/>
          </a:prstGeom>
          <a:solidFill>
            <a:srgbClr val="F37E48"/>
          </a:solidFill>
          <a:ln>
            <a:noFill/>
          </a:ln>
        </p:spPr>
        <p:txBody>
          <a:bodyPr spcFirstLastPara="1" wrap="square" lIns="91425" tIns="91425" rIns="91425" bIns="91425" anchor="ctr" anchorCtr="0">
            <a:noAutofit/>
          </a:bodyPr>
          <a:lstStyle/>
          <a:p>
            <a:endParaRPr sz="1800"/>
          </a:p>
        </p:txBody>
      </p:sp>
      <p:sp>
        <p:nvSpPr>
          <p:cNvPr id="97" name="Google Shape;97;p14"/>
          <p:cNvSpPr txBox="1"/>
          <p:nvPr/>
        </p:nvSpPr>
        <p:spPr>
          <a:xfrm>
            <a:off x="2220684" y="979837"/>
            <a:ext cx="15000516" cy="3323987"/>
          </a:xfrm>
          <a:prstGeom prst="rect">
            <a:avLst/>
          </a:prstGeom>
          <a:noFill/>
          <a:ln>
            <a:noFill/>
          </a:ln>
        </p:spPr>
        <p:txBody>
          <a:bodyPr spcFirstLastPara="1" wrap="square" lIns="0" tIns="0" rIns="0" bIns="0" anchor="t" anchorCtr="0">
            <a:spAutoFit/>
          </a:bodyPr>
          <a:lstStyle/>
          <a:p>
            <a:pPr lvl="0" algn="ctr">
              <a:lnSpc>
                <a:spcPct val="120000"/>
              </a:lnSpc>
            </a:pPr>
            <a:r>
              <a:rPr lang="en-GB" sz="4400" b="1" dirty="0">
                <a:solidFill>
                  <a:srgbClr val="F4F8F3"/>
                </a:solidFill>
                <a:latin typeface="Enriqueta"/>
                <a:ea typeface="Enriqueta"/>
                <a:cs typeface="Enriqueta"/>
              </a:rPr>
              <a:t>At the moment…</a:t>
            </a:r>
          </a:p>
          <a:p>
            <a:pPr marL="514376" indent="-514376" algn="ctr">
              <a:lnSpc>
                <a:spcPct val="120000"/>
              </a:lnSpc>
              <a:buAutoNum type="arabicPeriod"/>
            </a:pPr>
            <a:endParaRPr lang="en-GB" sz="3200" dirty="0"/>
          </a:p>
          <a:p>
            <a:pPr marL="514376" indent="-514376" algn="ctr">
              <a:lnSpc>
                <a:spcPct val="120000"/>
              </a:lnSpc>
              <a:buAutoNum type="arabicPeriod"/>
            </a:pPr>
            <a:endParaRPr lang="en-GB" sz="3200" dirty="0"/>
          </a:p>
          <a:p>
            <a:pPr algn="ctr">
              <a:lnSpc>
                <a:spcPct val="120000"/>
              </a:lnSpc>
            </a:pPr>
            <a:endParaRPr lang="en-GB" sz="3600" i="1" dirty="0"/>
          </a:p>
          <a:p>
            <a:pPr algn="ctr">
              <a:lnSpc>
                <a:spcPct val="120000"/>
              </a:lnSpc>
            </a:pPr>
            <a:endParaRPr lang="en-GB" sz="3600" i="1" dirty="0"/>
          </a:p>
        </p:txBody>
      </p:sp>
      <p:sp>
        <p:nvSpPr>
          <p:cNvPr id="3" name="Rectangle 3">
            <a:extLst>
              <a:ext uri="{FF2B5EF4-FFF2-40B4-BE49-F238E27FC236}">
                <a16:creationId xmlns:a16="http://schemas.microsoft.com/office/drawing/2014/main" id="{1244F692-B508-CBEF-AF86-15213F6C84BA}"/>
              </a:ext>
            </a:extLst>
          </p:cNvPr>
          <p:cNvSpPr>
            <a:spLocks noChangeArrowheads="1"/>
          </p:cNvSpPr>
          <p:nvPr/>
        </p:nvSpPr>
        <p:spPr bwMode="auto">
          <a:xfrm>
            <a:off x="1238248" y="2641830"/>
            <a:ext cx="1636667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b="1" u="sng" dirty="0">
                <a:solidFill>
                  <a:srgbClr val="F4F8F3"/>
                </a:solidFill>
                <a:latin typeface="Enriqueta"/>
              </a:rPr>
              <a:t>A period of revolutions and reforms (Stage 3)</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b="1" u="sng" dirty="0">
              <a:solidFill>
                <a:srgbClr val="F4F8F3"/>
              </a:solidFill>
              <a:latin typeface="Enriqueta"/>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4F8F3"/>
                </a:solidFill>
                <a:latin typeface="Enriqueta"/>
              </a:rPr>
              <a:t>Constitutional monarchy, absolutist monarchy, the Enlightenment, the Great Revolution, the congress of Vienna, the politics of the balance of power, the industrial revolution, industrialization, capitalism, the movement for the abolition of slavery, nationalism, the nation-state, imperialism, liberalism, conservatism, socialism, the struggle for independence.</a:t>
            </a:r>
            <a:r>
              <a:rPr lang="en-US" altLang="en-US" sz="3400" dirty="0">
                <a:solidFill>
                  <a:srgbClr val="F4F8F3"/>
                </a:solidFill>
                <a:latin typeface="Enriqueta"/>
              </a:rPr>
              <a:t> </a:t>
            </a:r>
          </a:p>
        </p:txBody>
      </p:sp>
      <p:pic>
        <p:nvPicPr>
          <p:cNvPr id="1028" name="Picture 4" descr="page276image59405104">
            <a:extLst>
              <a:ext uri="{FF2B5EF4-FFF2-40B4-BE49-F238E27FC236}">
                <a16:creationId xmlns:a16="http://schemas.microsoft.com/office/drawing/2014/main" id="{5A9E894E-33AE-7638-D3E5-80B3CF23D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639763"/>
            <a:ext cx="12700" cy="8636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C5CF4FE-E1FD-50F9-D8C2-AAB75DB52339}"/>
              </a:ext>
            </a:extLst>
          </p:cNvPr>
          <p:cNvSpPr>
            <a:spLocks noChangeArrowheads="1"/>
          </p:cNvSpPr>
          <p:nvPr/>
        </p:nvSpPr>
        <p:spPr bwMode="auto">
          <a:xfrm>
            <a:off x="1238248" y="7119979"/>
            <a:ext cx="1636667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b="1" u="sng" dirty="0">
                <a:solidFill>
                  <a:srgbClr val="F4F8F3"/>
                </a:solidFill>
                <a:latin typeface="Enriqueta"/>
              </a:rPr>
              <a:t>A suggestion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600" b="1" u="sng" dirty="0">
              <a:solidFill>
                <a:srgbClr val="F4F8F3"/>
              </a:solidFill>
              <a:latin typeface="Enriqueta"/>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600" dirty="0">
                <a:solidFill>
                  <a:srgbClr val="F4F8F3"/>
                </a:solidFill>
                <a:latin typeface="Enriqueta"/>
              </a:rPr>
              <a:t>Include some simple political history in Stage 2 (including concepts like monarchy and power) to support students to build up to these complex ideas.</a:t>
            </a:r>
            <a:endParaRPr lang="en-US" altLang="en-US" sz="3400" dirty="0">
              <a:solidFill>
                <a:srgbClr val="F4F8F3"/>
              </a:solidFill>
              <a:latin typeface="Enriqueta"/>
            </a:endParaRPr>
          </a:p>
        </p:txBody>
      </p:sp>
    </p:spTree>
    <p:extLst>
      <p:ext uri="{BB962C8B-B14F-4D97-AF65-F5344CB8AC3E}">
        <p14:creationId xmlns:p14="http://schemas.microsoft.com/office/powerpoint/2010/main" val="857085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p14"/>
          <p:cNvSpPr txBox="1"/>
          <p:nvPr/>
        </p:nvSpPr>
        <p:spPr>
          <a:xfrm>
            <a:off x="824459" y="833298"/>
            <a:ext cx="13145541" cy="1107996"/>
          </a:xfrm>
          <a:prstGeom prst="rect">
            <a:avLst/>
          </a:prstGeom>
          <a:noFill/>
          <a:ln>
            <a:noFill/>
          </a:ln>
        </p:spPr>
        <p:txBody>
          <a:bodyPr spcFirstLastPara="1" wrap="square" lIns="0" tIns="0" rIns="0" bIns="0" anchor="t" anchorCtr="0">
            <a:spAutoFit/>
          </a:bodyPr>
          <a:lstStyle/>
          <a:p>
            <a:pPr lvl="0" algn="ctr">
              <a:lnSpc>
                <a:spcPct val="120000"/>
              </a:lnSpc>
            </a:pPr>
            <a:r>
              <a:rPr lang="en-GB" sz="6000" dirty="0">
                <a:solidFill>
                  <a:schemeClr val="accent6">
                    <a:lumMod val="75000"/>
                  </a:schemeClr>
                </a:solidFill>
                <a:latin typeface="Enriqueta 1"/>
                <a:ea typeface="Enriqueta"/>
                <a:cs typeface="Enriqueta"/>
              </a:rPr>
              <a:t>Features of high-performing curricula</a:t>
            </a:r>
          </a:p>
        </p:txBody>
      </p:sp>
      <p:sp>
        <p:nvSpPr>
          <p:cNvPr id="4" name="Text Placeholder 2"/>
          <p:cNvSpPr txBox="1">
            <a:spLocks/>
          </p:cNvSpPr>
          <p:nvPr/>
        </p:nvSpPr>
        <p:spPr>
          <a:xfrm>
            <a:off x="1206500" y="3053944"/>
            <a:ext cx="15875000" cy="6679158"/>
          </a:xfrm>
          <a:prstGeom prst="rect">
            <a:avLst/>
          </a:prstGeom>
          <a:noFill/>
          <a:ln>
            <a:noFill/>
          </a:ln>
        </p:spPr>
        <p:txBody>
          <a:bodyPr spcFirstLastPara="1" wrap="square" lIns="91425" tIns="45701" rIns="91425" bIns="457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571500" indent="-571500">
              <a:lnSpc>
                <a:spcPct val="150000"/>
              </a:lnSpc>
              <a:buSzPct val="58000"/>
              <a:buFont typeface="Arial" panose="020B0604020202020204" pitchFamily="34" charset="0"/>
              <a:buChar char="•"/>
            </a:pPr>
            <a:r>
              <a:rPr lang="en-GB" sz="4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Focused	</a:t>
            </a:r>
            <a:r>
              <a:rPr lang="en-GB" sz="3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Focusing on </a:t>
            </a:r>
            <a:r>
              <a:rPr lang="en-GB" sz="36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fewer topics</a:t>
            </a:r>
            <a:r>
              <a:rPr lang="en-GB" sz="3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clearly specified, allowing for greater 					depth of study.</a:t>
            </a:r>
          </a:p>
          <a:p>
            <a:pPr marL="571500" indent="-571500">
              <a:lnSpc>
                <a:spcPct val="150000"/>
              </a:lnSpc>
              <a:buSzPct val="58000"/>
              <a:buFont typeface="Arial" panose="020B0604020202020204" pitchFamily="34" charset="0"/>
              <a:buChar char="•"/>
            </a:pPr>
            <a:r>
              <a:rPr lang="en-GB" sz="4800" b="1"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Coherent</a:t>
            </a:r>
            <a:r>
              <a:rPr lang="en-GB" sz="3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Organising concepts and content in a </a:t>
            </a:r>
            <a:r>
              <a:rPr lang="en-GB" sz="36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logical order</a:t>
            </a:r>
            <a:r>
              <a:rPr lang="en-GB" sz="3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based on 					research into how children learn.</a:t>
            </a:r>
          </a:p>
          <a:p>
            <a:pPr>
              <a:lnSpc>
                <a:spcPct val="150000"/>
              </a:lnSpc>
              <a:buSzPct val="58000"/>
            </a:pPr>
            <a:endParaRPr lang="en-GB" sz="3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50000"/>
              </a:lnSpc>
              <a:buSzPct val="58000"/>
              <a:buFont typeface="Arial" panose="020B0604020202020204" pitchFamily="34" charset="0"/>
              <a:buChar char="•"/>
            </a:pPr>
            <a:endParaRPr lang="en-GB" sz="3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sz="3200" dirty="0">
              <a:solidFill>
                <a:schemeClr val="bg1"/>
              </a:solidFill>
              <a:latin typeface="Enriqueta 1"/>
              <a:ea typeface="Arial"/>
              <a:cs typeface="Arial"/>
              <a:sym typeface="Arial"/>
            </a:endParaRPr>
          </a:p>
        </p:txBody>
      </p:sp>
    </p:spTree>
    <p:extLst>
      <p:ext uri="{BB962C8B-B14F-4D97-AF65-F5344CB8AC3E}">
        <p14:creationId xmlns:p14="http://schemas.microsoft.com/office/powerpoint/2010/main" val="163379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31"/>
          <p:cNvSpPr txBox="1"/>
          <p:nvPr/>
        </p:nvSpPr>
        <p:spPr>
          <a:xfrm>
            <a:off x="3872945" y="1486334"/>
            <a:ext cx="12198059" cy="11525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7500" b="0" i="0" u="none" strike="noStrike" cap="none">
                <a:solidFill>
                  <a:srgbClr val="000107"/>
                </a:solidFill>
                <a:latin typeface="Enriqueta"/>
                <a:ea typeface="Enriqueta"/>
                <a:cs typeface="Enriqueta"/>
                <a:sym typeface="Enriqueta"/>
              </a:rPr>
              <a:t>Title Section Here</a:t>
            </a:r>
            <a:endParaRPr/>
          </a:p>
        </p:txBody>
      </p:sp>
      <p:sp>
        <p:nvSpPr>
          <p:cNvPr id="263" name="Google Shape;263;p31"/>
          <p:cNvSpPr txBox="1"/>
          <p:nvPr/>
        </p:nvSpPr>
        <p:spPr>
          <a:xfrm>
            <a:off x="8310340" y="4231379"/>
            <a:ext cx="3809696" cy="1028541"/>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200" b="0" i="0" u="none" strike="noStrike" cap="none">
                <a:solidFill>
                  <a:srgbClr val="000107"/>
                </a:solidFill>
                <a:latin typeface="Enriqueta"/>
                <a:ea typeface="Enriqueta"/>
                <a:cs typeface="Enriqueta"/>
                <a:sym typeface="Enriqueta"/>
              </a:rPr>
              <a:t>SUB-TEXT HERE</a:t>
            </a:r>
            <a:endParaRPr/>
          </a:p>
        </p:txBody>
      </p:sp>
      <p:sp>
        <p:nvSpPr>
          <p:cNvPr id="266" name="Google Shape;266;p31"/>
          <p:cNvSpPr txBox="1"/>
          <p:nvPr/>
        </p:nvSpPr>
        <p:spPr>
          <a:xfrm>
            <a:off x="12767386" y="4231379"/>
            <a:ext cx="3809696" cy="1028541"/>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200" b="0" i="0" u="none" strike="noStrike" cap="none">
                <a:solidFill>
                  <a:srgbClr val="000107"/>
                </a:solidFill>
                <a:latin typeface="Enriqueta"/>
                <a:ea typeface="Enriqueta"/>
                <a:cs typeface="Enriqueta"/>
                <a:sym typeface="Enriqueta"/>
              </a:rPr>
              <a:t>SUB-TEXT HERE</a:t>
            </a: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 y="-406890"/>
            <a:ext cx="17375033" cy="9323614"/>
          </a:xfrm>
          <a:prstGeom prst="rect">
            <a:avLst/>
          </a:prstGeom>
        </p:spPr>
      </p:pic>
      <p:sp>
        <p:nvSpPr>
          <p:cNvPr id="3" name="Rectangle 2"/>
          <p:cNvSpPr/>
          <p:nvPr/>
        </p:nvSpPr>
        <p:spPr>
          <a:xfrm>
            <a:off x="666750" y="8916724"/>
            <a:ext cx="17375033" cy="1200329"/>
          </a:xfrm>
          <a:prstGeom prst="rect">
            <a:avLst/>
          </a:prstGeom>
        </p:spPr>
        <p:txBody>
          <a:bodyPr wrap="square">
            <a:spAutoFit/>
          </a:bodyPr>
          <a:lstStyle/>
          <a:p>
            <a:pPr algn="ctr"/>
            <a:r>
              <a:rPr lang="en-US" sz="3600" b="1" dirty="0">
                <a:solidFill>
                  <a:schemeClr val="tx1"/>
                </a:solidFill>
                <a:latin typeface="Arimo"/>
                <a:ea typeface="Arimo"/>
                <a:cs typeface="Arimo"/>
              </a:rPr>
              <a:t>In the Singaporean science curriculum, the same themes are returned to in different phases, with the concepts getting more difficult each time. </a:t>
            </a:r>
          </a:p>
        </p:txBody>
      </p:sp>
      <p:sp>
        <p:nvSpPr>
          <p:cNvPr id="4" name="TextBox 3"/>
          <p:cNvSpPr txBox="1"/>
          <p:nvPr/>
        </p:nvSpPr>
        <p:spPr>
          <a:xfrm>
            <a:off x="2552700" y="6002472"/>
            <a:ext cx="11010900" cy="1085850"/>
          </a:xfrm>
          <a:prstGeom prst="rect">
            <a:avLst/>
          </a:prstGeom>
          <a:noFill/>
          <a:ln w="50800">
            <a:solidFill>
              <a:srgbClr val="FF0000"/>
            </a:solidFill>
          </a:ln>
        </p:spPr>
        <p:txBody>
          <a:bodyPr wrap="square" rtlCol="0">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31"/>
          <p:cNvSpPr txBox="1"/>
          <p:nvPr/>
        </p:nvSpPr>
        <p:spPr>
          <a:xfrm>
            <a:off x="3872945" y="1486334"/>
            <a:ext cx="12198059" cy="11525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7500" b="0" i="0" u="none" strike="noStrike" cap="none">
                <a:solidFill>
                  <a:srgbClr val="000107"/>
                </a:solidFill>
                <a:latin typeface="Enriqueta"/>
                <a:ea typeface="Enriqueta"/>
                <a:cs typeface="Enriqueta"/>
                <a:sym typeface="Enriqueta"/>
              </a:rPr>
              <a:t>Title Section Here</a:t>
            </a:r>
            <a:endParaRPr/>
          </a:p>
        </p:txBody>
      </p:sp>
      <p:sp>
        <p:nvSpPr>
          <p:cNvPr id="263" name="Google Shape;263;p31"/>
          <p:cNvSpPr txBox="1"/>
          <p:nvPr/>
        </p:nvSpPr>
        <p:spPr>
          <a:xfrm>
            <a:off x="8310340" y="4231379"/>
            <a:ext cx="3809696" cy="1028541"/>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200" b="0" i="0" u="none" strike="noStrike" cap="none">
                <a:solidFill>
                  <a:srgbClr val="000107"/>
                </a:solidFill>
                <a:latin typeface="Enriqueta"/>
                <a:ea typeface="Enriqueta"/>
                <a:cs typeface="Enriqueta"/>
                <a:sym typeface="Enriqueta"/>
              </a:rPr>
              <a:t>SUB-TEXT HERE</a:t>
            </a:r>
            <a:endParaRPr/>
          </a:p>
        </p:txBody>
      </p:sp>
      <p:sp>
        <p:nvSpPr>
          <p:cNvPr id="266" name="Google Shape;266;p31"/>
          <p:cNvSpPr txBox="1"/>
          <p:nvPr/>
        </p:nvSpPr>
        <p:spPr>
          <a:xfrm>
            <a:off x="12767386" y="4231379"/>
            <a:ext cx="3809696" cy="1028541"/>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200" b="0" i="0" u="none" strike="noStrike" cap="none">
                <a:solidFill>
                  <a:srgbClr val="000107"/>
                </a:solidFill>
                <a:latin typeface="Enriqueta"/>
                <a:ea typeface="Enriqueta"/>
                <a:cs typeface="Enriqueta"/>
                <a:sym typeface="Enriqueta"/>
              </a:rPr>
              <a:t>SUB-TEXT HERE</a:t>
            </a:r>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 y="-406890"/>
            <a:ext cx="17375033" cy="9323614"/>
          </a:xfrm>
          <a:prstGeom prst="rect">
            <a:avLst/>
          </a:prstGeom>
        </p:spPr>
      </p:pic>
      <p:sp>
        <p:nvSpPr>
          <p:cNvPr id="3" name="Rectangle 2"/>
          <p:cNvSpPr/>
          <p:nvPr/>
        </p:nvSpPr>
        <p:spPr>
          <a:xfrm>
            <a:off x="666750" y="8916724"/>
            <a:ext cx="17375033" cy="646331"/>
          </a:xfrm>
          <a:prstGeom prst="rect">
            <a:avLst/>
          </a:prstGeom>
        </p:spPr>
        <p:txBody>
          <a:bodyPr wrap="square">
            <a:spAutoFit/>
          </a:bodyPr>
          <a:lstStyle/>
          <a:p>
            <a:pPr algn="ctr"/>
            <a:r>
              <a:rPr lang="en-US" sz="3600" b="1" dirty="0">
                <a:solidFill>
                  <a:schemeClr val="tx1"/>
                </a:solidFill>
                <a:latin typeface="Arimo"/>
                <a:ea typeface="Arimo"/>
                <a:cs typeface="Arimo"/>
              </a:rPr>
              <a:t>In the Singaporean science curriculum, there are only 4-5 topics a year. </a:t>
            </a:r>
          </a:p>
        </p:txBody>
      </p:sp>
      <p:sp>
        <p:nvSpPr>
          <p:cNvPr id="4" name="TextBox 3"/>
          <p:cNvSpPr txBox="1"/>
          <p:nvPr/>
        </p:nvSpPr>
        <p:spPr>
          <a:xfrm>
            <a:off x="2603500" y="1343552"/>
            <a:ext cx="5499100" cy="1085850"/>
          </a:xfrm>
          <a:prstGeom prst="rect">
            <a:avLst/>
          </a:prstGeom>
          <a:noFill/>
          <a:ln w="50800">
            <a:solidFill>
              <a:srgbClr val="FF0000"/>
            </a:solidFill>
          </a:ln>
        </p:spPr>
        <p:txBody>
          <a:bodyPr wrap="square" rtlCol="0">
            <a:spAutoFit/>
          </a:bodyPr>
          <a:lstStyle/>
          <a:p>
            <a:endParaRPr lang="en-US"/>
          </a:p>
        </p:txBody>
      </p:sp>
    </p:spTree>
    <p:extLst>
      <p:ext uri="{BB962C8B-B14F-4D97-AF65-F5344CB8AC3E}">
        <p14:creationId xmlns:p14="http://schemas.microsoft.com/office/powerpoint/2010/main" val="227709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31"/>
          <p:cNvSpPr txBox="1"/>
          <p:nvPr/>
        </p:nvSpPr>
        <p:spPr>
          <a:xfrm>
            <a:off x="3872945" y="1486334"/>
            <a:ext cx="12198059" cy="11525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7500" b="0" i="0" u="none" strike="noStrike" cap="none">
                <a:solidFill>
                  <a:srgbClr val="000107"/>
                </a:solidFill>
                <a:latin typeface="Enriqueta"/>
                <a:ea typeface="Enriqueta"/>
                <a:cs typeface="Enriqueta"/>
                <a:sym typeface="Enriqueta"/>
              </a:rPr>
              <a:t>Title Section Here</a:t>
            </a:r>
            <a:endParaRPr/>
          </a:p>
        </p:txBody>
      </p:sp>
      <p:grpSp>
        <p:nvGrpSpPr>
          <p:cNvPr id="258" name="Google Shape;258;p31"/>
          <p:cNvGrpSpPr/>
          <p:nvPr/>
        </p:nvGrpSpPr>
        <p:grpSpPr>
          <a:xfrm>
            <a:off x="3872945" y="4231379"/>
            <a:ext cx="3809696" cy="1798984"/>
            <a:chOff x="0" y="-28575"/>
            <a:chExt cx="5079595" cy="2398645"/>
          </a:xfrm>
        </p:grpSpPr>
        <p:sp>
          <p:nvSpPr>
            <p:cNvPr id="259" name="Google Shape;259;p31"/>
            <p:cNvSpPr txBox="1"/>
            <p:nvPr/>
          </p:nvSpPr>
          <p:spPr>
            <a:xfrm>
              <a:off x="0" y="-28575"/>
              <a:ext cx="5079595" cy="137138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200" b="0" i="0" u="none" strike="noStrike" cap="none">
                  <a:solidFill>
                    <a:srgbClr val="000107"/>
                  </a:solidFill>
                  <a:latin typeface="Enriqueta"/>
                  <a:ea typeface="Enriqueta"/>
                  <a:cs typeface="Enriqueta"/>
                  <a:sym typeface="Enriqueta"/>
                </a:rPr>
                <a:t>SUB-TEXT HERE</a:t>
              </a:r>
              <a:endParaRPr/>
            </a:p>
          </p:txBody>
        </p:sp>
        <p:sp>
          <p:nvSpPr>
            <p:cNvPr id="260" name="Google Shape;260;p31"/>
            <p:cNvSpPr txBox="1"/>
            <p:nvPr/>
          </p:nvSpPr>
          <p:spPr>
            <a:xfrm>
              <a:off x="0" y="1939183"/>
              <a:ext cx="5079595" cy="430887"/>
            </a:xfrm>
            <a:prstGeom prst="rect">
              <a:avLst/>
            </a:prstGeom>
            <a:noFill/>
            <a:ln>
              <a:noFill/>
            </a:ln>
          </p:spPr>
          <p:txBody>
            <a:bodyPr spcFirstLastPara="1" wrap="square" lIns="0" tIns="0" rIns="0" bIns="0" anchor="t" anchorCtr="0">
              <a:spAutoFit/>
            </a:bodyPr>
            <a:lstStyle/>
            <a:p>
              <a:pPr marL="0" marR="0" lvl="0" indent="0" algn="l" rtl="0">
                <a:lnSpc>
                  <a:spcPct val="150020"/>
                </a:lnSpc>
                <a:spcBef>
                  <a:spcPts val="0"/>
                </a:spcBef>
                <a:spcAft>
                  <a:spcPts val="0"/>
                </a:spcAft>
                <a:buNone/>
              </a:pPr>
              <a:endParaRPr/>
            </a:p>
          </p:txBody>
        </p:sp>
      </p:grpSp>
      <p:grpSp>
        <p:nvGrpSpPr>
          <p:cNvPr id="262" name="Google Shape;262;p31"/>
          <p:cNvGrpSpPr/>
          <p:nvPr/>
        </p:nvGrpSpPr>
        <p:grpSpPr>
          <a:xfrm>
            <a:off x="8310340" y="4231379"/>
            <a:ext cx="3809696" cy="1798984"/>
            <a:chOff x="0" y="-28575"/>
            <a:chExt cx="5079595" cy="2398645"/>
          </a:xfrm>
        </p:grpSpPr>
        <p:sp>
          <p:nvSpPr>
            <p:cNvPr id="263" name="Google Shape;263;p31"/>
            <p:cNvSpPr txBox="1"/>
            <p:nvPr/>
          </p:nvSpPr>
          <p:spPr>
            <a:xfrm>
              <a:off x="0" y="-28575"/>
              <a:ext cx="5079595" cy="137138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200" b="0" i="0" u="none" strike="noStrike" cap="none">
                  <a:solidFill>
                    <a:srgbClr val="000107"/>
                  </a:solidFill>
                  <a:latin typeface="Enriqueta"/>
                  <a:ea typeface="Enriqueta"/>
                  <a:cs typeface="Enriqueta"/>
                  <a:sym typeface="Enriqueta"/>
                </a:rPr>
                <a:t>SUB-TEXT HERE</a:t>
              </a:r>
              <a:endParaRPr/>
            </a:p>
          </p:txBody>
        </p:sp>
        <p:sp>
          <p:nvSpPr>
            <p:cNvPr id="264" name="Google Shape;264;p31"/>
            <p:cNvSpPr txBox="1"/>
            <p:nvPr/>
          </p:nvSpPr>
          <p:spPr>
            <a:xfrm>
              <a:off x="0" y="1939183"/>
              <a:ext cx="5079595" cy="430887"/>
            </a:xfrm>
            <a:prstGeom prst="rect">
              <a:avLst/>
            </a:prstGeom>
            <a:noFill/>
            <a:ln>
              <a:noFill/>
            </a:ln>
          </p:spPr>
          <p:txBody>
            <a:bodyPr spcFirstLastPara="1" wrap="square" lIns="0" tIns="0" rIns="0" bIns="0" anchor="t" anchorCtr="0">
              <a:spAutoFit/>
            </a:bodyPr>
            <a:lstStyle/>
            <a:p>
              <a:pPr marL="0" marR="0" lvl="0" indent="0" algn="l" rtl="0">
                <a:lnSpc>
                  <a:spcPct val="150020"/>
                </a:lnSpc>
                <a:spcBef>
                  <a:spcPts val="0"/>
                </a:spcBef>
                <a:spcAft>
                  <a:spcPts val="0"/>
                </a:spcAft>
                <a:buNone/>
              </a:pPr>
              <a:endParaRPr/>
            </a:p>
          </p:txBody>
        </p:sp>
      </p:grpSp>
      <p:grpSp>
        <p:nvGrpSpPr>
          <p:cNvPr id="265" name="Google Shape;265;p31"/>
          <p:cNvGrpSpPr/>
          <p:nvPr/>
        </p:nvGrpSpPr>
        <p:grpSpPr>
          <a:xfrm>
            <a:off x="12767386" y="4231379"/>
            <a:ext cx="3809696" cy="1798984"/>
            <a:chOff x="0" y="-28575"/>
            <a:chExt cx="5079595" cy="2398645"/>
          </a:xfrm>
        </p:grpSpPr>
        <p:sp>
          <p:nvSpPr>
            <p:cNvPr id="266" name="Google Shape;266;p31"/>
            <p:cNvSpPr txBox="1"/>
            <p:nvPr/>
          </p:nvSpPr>
          <p:spPr>
            <a:xfrm>
              <a:off x="0" y="-28575"/>
              <a:ext cx="5079595" cy="137138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200" b="0" i="0" u="none" strike="noStrike" cap="none">
                  <a:solidFill>
                    <a:srgbClr val="000107"/>
                  </a:solidFill>
                  <a:latin typeface="Enriqueta"/>
                  <a:ea typeface="Enriqueta"/>
                  <a:cs typeface="Enriqueta"/>
                  <a:sym typeface="Enriqueta"/>
                </a:rPr>
                <a:t>SUB-TEXT HERE</a:t>
              </a:r>
              <a:endParaRPr/>
            </a:p>
          </p:txBody>
        </p:sp>
        <p:sp>
          <p:nvSpPr>
            <p:cNvPr id="267" name="Google Shape;267;p31"/>
            <p:cNvSpPr txBox="1"/>
            <p:nvPr/>
          </p:nvSpPr>
          <p:spPr>
            <a:xfrm>
              <a:off x="0" y="1939183"/>
              <a:ext cx="5079595" cy="430887"/>
            </a:xfrm>
            <a:prstGeom prst="rect">
              <a:avLst/>
            </a:prstGeom>
            <a:noFill/>
            <a:ln>
              <a:noFill/>
            </a:ln>
          </p:spPr>
          <p:txBody>
            <a:bodyPr spcFirstLastPara="1" wrap="square" lIns="0" tIns="0" rIns="0" bIns="0" anchor="t" anchorCtr="0">
              <a:spAutoFit/>
            </a:bodyPr>
            <a:lstStyle/>
            <a:p>
              <a:pPr marL="0" marR="0" lvl="0" indent="0" algn="l" rtl="0">
                <a:lnSpc>
                  <a:spcPct val="150020"/>
                </a:lnSpc>
                <a:spcBef>
                  <a:spcPts val="0"/>
                </a:spcBef>
                <a:spcAft>
                  <a:spcPts val="0"/>
                </a:spcAft>
                <a:buNone/>
              </a:pPr>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 y="1745227"/>
            <a:ext cx="18293751" cy="5700602"/>
          </a:xfrm>
          <a:prstGeom prst="rect">
            <a:avLst/>
          </a:prstGeom>
        </p:spPr>
      </p:pic>
      <p:sp>
        <p:nvSpPr>
          <p:cNvPr id="14" name="Rectangle 13"/>
          <p:cNvSpPr/>
          <p:nvPr/>
        </p:nvSpPr>
        <p:spPr>
          <a:xfrm>
            <a:off x="453607" y="8154724"/>
            <a:ext cx="17375033" cy="1200329"/>
          </a:xfrm>
          <a:prstGeom prst="rect">
            <a:avLst/>
          </a:prstGeom>
        </p:spPr>
        <p:txBody>
          <a:bodyPr wrap="square">
            <a:spAutoFit/>
          </a:bodyPr>
          <a:lstStyle/>
          <a:p>
            <a:pPr algn="ctr"/>
            <a:r>
              <a:rPr lang="en-US" sz="3600" b="1" dirty="0">
                <a:solidFill>
                  <a:schemeClr val="tx1"/>
                </a:solidFill>
                <a:latin typeface="Arimo"/>
                <a:ea typeface="Arimo"/>
                <a:cs typeface="Arimo"/>
              </a:rPr>
              <a:t>The content is focused, and brings together the:</a:t>
            </a:r>
          </a:p>
          <a:p>
            <a:pPr algn="ctr"/>
            <a:r>
              <a:rPr lang="en-US" sz="3600" b="1" dirty="0">
                <a:solidFill>
                  <a:schemeClr val="tx1"/>
                </a:solidFill>
                <a:latin typeface="Arimo"/>
                <a:ea typeface="Arimo"/>
                <a:cs typeface="Arimo"/>
              </a:rPr>
              <a:t> knowledge, related skills and values/attitudes. </a:t>
            </a:r>
            <a:endParaRPr lang="en-US" sz="3600" dirty="0">
              <a:solidFill>
                <a:schemeClr val="tx1"/>
              </a:solidFill>
              <a:latin typeface="Arimo"/>
              <a:ea typeface="Arimo"/>
              <a:cs typeface="Arimo"/>
            </a:endParaRPr>
          </a:p>
        </p:txBody>
      </p:sp>
    </p:spTree>
    <p:extLst>
      <p:ext uri="{BB962C8B-B14F-4D97-AF65-F5344CB8AC3E}">
        <p14:creationId xmlns:p14="http://schemas.microsoft.com/office/powerpoint/2010/main" val="1013688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37A44B-FD00-CA17-8854-2A64C60F6B03}"/>
              </a:ext>
            </a:extLst>
          </p:cNvPr>
          <p:cNvPicPr>
            <a:picLocks noChangeAspect="1"/>
          </p:cNvPicPr>
          <p:nvPr/>
        </p:nvPicPr>
        <p:blipFill>
          <a:blip r:embed="rId2"/>
          <a:stretch>
            <a:fillRect/>
          </a:stretch>
        </p:blipFill>
        <p:spPr>
          <a:xfrm>
            <a:off x="998701" y="927099"/>
            <a:ext cx="8422870" cy="8374555"/>
          </a:xfrm>
          <a:prstGeom prst="rect">
            <a:avLst/>
          </a:prstGeom>
        </p:spPr>
      </p:pic>
      <p:pic>
        <p:nvPicPr>
          <p:cNvPr id="5" name="Picture 4">
            <a:extLst>
              <a:ext uri="{FF2B5EF4-FFF2-40B4-BE49-F238E27FC236}">
                <a16:creationId xmlns:a16="http://schemas.microsoft.com/office/drawing/2014/main" id="{A287FE3E-0941-0C6C-6F73-0E335989238C}"/>
              </a:ext>
            </a:extLst>
          </p:cNvPr>
          <p:cNvPicPr>
            <a:picLocks noChangeAspect="1"/>
          </p:cNvPicPr>
          <p:nvPr/>
        </p:nvPicPr>
        <p:blipFill>
          <a:blip r:embed="rId3"/>
          <a:stretch>
            <a:fillRect/>
          </a:stretch>
        </p:blipFill>
        <p:spPr>
          <a:xfrm>
            <a:off x="9140667" y="927099"/>
            <a:ext cx="8904401" cy="5473701"/>
          </a:xfrm>
          <a:prstGeom prst="rect">
            <a:avLst/>
          </a:prstGeom>
        </p:spPr>
      </p:pic>
      <p:sp>
        <p:nvSpPr>
          <p:cNvPr id="6" name="Rectangle 5">
            <a:extLst>
              <a:ext uri="{FF2B5EF4-FFF2-40B4-BE49-F238E27FC236}">
                <a16:creationId xmlns:a16="http://schemas.microsoft.com/office/drawing/2014/main" id="{004D2FC1-5FF9-AFE4-FEA7-D71C03DD304E}"/>
              </a:ext>
            </a:extLst>
          </p:cNvPr>
          <p:cNvSpPr/>
          <p:nvPr/>
        </p:nvSpPr>
        <p:spPr>
          <a:xfrm>
            <a:off x="9799455" y="7548403"/>
            <a:ext cx="7867728" cy="1200329"/>
          </a:xfrm>
          <a:prstGeom prst="rect">
            <a:avLst/>
          </a:prstGeom>
        </p:spPr>
        <p:txBody>
          <a:bodyPr wrap="square">
            <a:spAutoFit/>
          </a:bodyPr>
          <a:lstStyle/>
          <a:p>
            <a:pPr algn="ctr"/>
            <a:r>
              <a:rPr lang="en-US" sz="3600" b="1" dirty="0">
                <a:solidFill>
                  <a:schemeClr val="tx1"/>
                </a:solidFill>
                <a:latin typeface="Arimo"/>
                <a:ea typeface="Arimo"/>
                <a:cs typeface="Arimo"/>
              </a:rPr>
              <a:t>There appears to be more content in the Slovakian curriculum.</a:t>
            </a:r>
            <a:endParaRPr lang="en-US" sz="3600" dirty="0">
              <a:solidFill>
                <a:schemeClr val="tx1"/>
              </a:solidFill>
              <a:latin typeface="Arimo"/>
              <a:ea typeface="Arimo"/>
              <a:cs typeface="Arimo"/>
            </a:endParaRPr>
          </a:p>
        </p:txBody>
      </p:sp>
    </p:spTree>
    <p:extLst>
      <p:ext uri="{BB962C8B-B14F-4D97-AF65-F5344CB8AC3E}">
        <p14:creationId xmlns:p14="http://schemas.microsoft.com/office/powerpoint/2010/main" val="402377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95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p14"/>
          <p:cNvSpPr txBox="1"/>
          <p:nvPr/>
        </p:nvSpPr>
        <p:spPr>
          <a:xfrm>
            <a:off x="2348459" y="858698"/>
            <a:ext cx="13145541" cy="1107996"/>
          </a:xfrm>
          <a:prstGeom prst="rect">
            <a:avLst/>
          </a:prstGeom>
          <a:noFill/>
          <a:ln>
            <a:noFill/>
          </a:ln>
        </p:spPr>
        <p:txBody>
          <a:bodyPr spcFirstLastPara="1" wrap="square" lIns="0" tIns="0" rIns="0" bIns="0" anchor="t" anchorCtr="0">
            <a:spAutoFit/>
          </a:bodyPr>
          <a:lstStyle/>
          <a:p>
            <a:pPr lvl="0" algn="ctr">
              <a:lnSpc>
                <a:spcPct val="120000"/>
              </a:lnSpc>
            </a:pPr>
            <a:r>
              <a:rPr lang="en-GB" sz="6000" dirty="0">
                <a:solidFill>
                  <a:schemeClr val="accent6">
                    <a:lumMod val="75000"/>
                  </a:schemeClr>
                </a:solidFill>
                <a:latin typeface="Enriqueta 1"/>
                <a:ea typeface="Enriqueta"/>
                <a:cs typeface="Enriqueta"/>
              </a:rPr>
              <a:t>Features of high-performing curricula</a:t>
            </a:r>
          </a:p>
        </p:txBody>
      </p:sp>
      <p:sp>
        <p:nvSpPr>
          <p:cNvPr id="4" name="Text Placeholder 2"/>
          <p:cNvSpPr txBox="1">
            <a:spLocks/>
          </p:cNvSpPr>
          <p:nvPr/>
        </p:nvSpPr>
        <p:spPr>
          <a:xfrm>
            <a:off x="3301479" y="4044544"/>
            <a:ext cx="11239500" cy="6679158"/>
          </a:xfrm>
          <a:prstGeom prst="rect">
            <a:avLst/>
          </a:prstGeom>
          <a:noFill/>
          <a:ln>
            <a:noFill/>
          </a:ln>
        </p:spPr>
        <p:txBody>
          <a:bodyPr spcFirstLastPara="1" wrap="square" lIns="91425" tIns="45701" rIns="91425" bIns="457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ctr">
              <a:lnSpc>
                <a:spcPct val="150000"/>
              </a:lnSpc>
              <a:buSzPct val="58000"/>
            </a:pPr>
            <a:r>
              <a:rPr lang="en-GB" sz="8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Focused	</a:t>
            </a:r>
          </a:p>
          <a:p>
            <a:pPr algn="ctr">
              <a:lnSpc>
                <a:spcPct val="150000"/>
              </a:lnSpc>
              <a:buSzPct val="58000"/>
            </a:pPr>
            <a:r>
              <a:rPr lang="en-GB" sz="8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and</a:t>
            </a:r>
            <a:r>
              <a:rPr lang="en-GB" sz="8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50000"/>
              </a:lnSpc>
              <a:buSzPct val="58000"/>
            </a:pPr>
            <a:r>
              <a:rPr lang="en-GB" sz="8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Coherent 	</a:t>
            </a:r>
          </a:p>
          <a:p>
            <a:pPr marL="571500" indent="-571500">
              <a:lnSpc>
                <a:spcPct val="150000"/>
              </a:lnSpc>
              <a:buSzPct val="58000"/>
              <a:buFont typeface="Arial" panose="020B0604020202020204" pitchFamily="34" charset="0"/>
              <a:buChar char="•"/>
            </a:pPr>
            <a:endParaRPr lang="en-GB" sz="8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sz="8000" dirty="0">
              <a:solidFill>
                <a:schemeClr val="bg1"/>
              </a:solidFill>
              <a:latin typeface="Enriqueta 1"/>
              <a:ea typeface="Arial"/>
              <a:cs typeface="Arial"/>
              <a:sym typeface="Arial"/>
            </a:endParaRPr>
          </a:p>
        </p:txBody>
      </p:sp>
    </p:spTree>
    <p:extLst>
      <p:ext uri="{BB962C8B-B14F-4D97-AF65-F5344CB8AC3E}">
        <p14:creationId xmlns:p14="http://schemas.microsoft.com/office/powerpoint/2010/main" val="1435213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 name="Picture 8" descr="A picture containing text, person&#10;&#10;Description automatically generated">
            <a:extLst>
              <a:ext uri="{FF2B5EF4-FFF2-40B4-BE49-F238E27FC236}">
                <a16:creationId xmlns:a16="http://schemas.microsoft.com/office/drawing/2014/main" id="{53B940FA-52C8-47CD-8930-03E62AB97AB1}"/>
              </a:ext>
            </a:extLst>
          </p:cNvPr>
          <p:cNvPicPr>
            <a:picLocks noChangeAspect="1"/>
          </p:cNvPicPr>
          <p:nvPr/>
        </p:nvPicPr>
        <p:blipFill>
          <a:blip r:embed="rId3">
            <a:alphaModFix amt="70000"/>
          </a:blip>
          <a:stretch>
            <a:fillRect/>
          </a:stretch>
        </p:blipFill>
        <p:spPr>
          <a:xfrm>
            <a:off x="-49155" y="1"/>
            <a:ext cx="8107877" cy="5407955"/>
          </a:xfrm>
          <a:prstGeom prst="rect">
            <a:avLst/>
          </a:prstGeom>
        </p:spPr>
      </p:pic>
      <p:sp>
        <p:nvSpPr>
          <p:cNvPr id="5" name="Google Shape;95;p14">
            <a:extLst>
              <a:ext uri="{FF2B5EF4-FFF2-40B4-BE49-F238E27FC236}">
                <a16:creationId xmlns:a16="http://schemas.microsoft.com/office/drawing/2014/main" id="{CF70CD2F-BDF4-4656-9D68-E44D266D1ED2}"/>
              </a:ext>
            </a:extLst>
          </p:cNvPr>
          <p:cNvSpPr/>
          <p:nvPr/>
        </p:nvSpPr>
        <p:spPr>
          <a:xfrm>
            <a:off x="8058722" y="1"/>
            <a:ext cx="10397264" cy="10950152"/>
          </a:xfrm>
          <a:prstGeom prst="rect">
            <a:avLst/>
          </a:prstGeom>
          <a:solidFill>
            <a:srgbClr val="F37E48"/>
          </a:solidFill>
          <a:ln>
            <a:noFill/>
          </a:ln>
        </p:spPr>
        <p:txBody>
          <a:bodyPr spcFirstLastPara="1" wrap="square" lIns="91425" tIns="91425" rIns="91425" bIns="91425" anchor="ctr" anchorCtr="0">
            <a:noAutofit/>
          </a:bodyPr>
          <a:lstStyle/>
          <a:p>
            <a:endParaRPr sz="1800" dirty="0"/>
          </a:p>
        </p:txBody>
      </p:sp>
      <p:sp>
        <p:nvSpPr>
          <p:cNvPr id="97" name="Google Shape;97;p14"/>
          <p:cNvSpPr txBox="1"/>
          <p:nvPr/>
        </p:nvSpPr>
        <p:spPr>
          <a:xfrm>
            <a:off x="9689059" y="1138098"/>
            <a:ext cx="6528479" cy="1107996"/>
          </a:xfrm>
          <a:prstGeom prst="rect">
            <a:avLst/>
          </a:prstGeom>
          <a:noFill/>
          <a:ln>
            <a:noFill/>
          </a:ln>
        </p:spPr>
        <p:txBody>
          <a:bodyPr spcFirstLastPara="1" wrap="square" lIns="0" tIns="0" rIns="0" bIns="0" anchor="t" anchorCtr="0">
            <a:spAutoFit/>
          </a:bodyPr>
          <a:lstStyle/>
          <a:p>
            <a:pPr lvl="0" algn="ctr">
              <a:lnSpc>
                <a:spcPct val="120000"/>
              </a:lnSpc>
            </a:pPr>
            <a:r>
              <a:rPr lang="en-GB" sz="6000" dirty="0">
                <a:solidFill>
                  <a:srgbClr val="F4F8F3"/>
                </a:solidFill>
                <a:latin typeface="Enriqueta 1"/>
                <a:ea typeface="Enriqueta"/>
                <a:cs typeface="Enriqueta"/>
              </a:rPr>
              <a:t>Focus</a:t>
            </a:r>
          </a:p>
        </p:txBody>
      </p:sp>
      <p:sp>
        <p:nvSpPr>
          <p:cNvPr id="4" name="Text Placeholder 2"/>
          <p:cNvSpPr txBox="1">
            <a:spLocks/>
          </p:cNvSpPr>
          <p:nvPr/>
        </p:nvSpPr>
        <p:spPr>
          <a:xfrm>
            <a:off x="8728364" y="2881697"/>
            <a:ext cx="8574294" cy="6679158"/>
          </a:xfrm>
          <a:prstGeom prst="rect">
            <a:avLst/>
          </a:prstGeom>
          <a:noFill/>
          <a:ln>
            <a:noFill/>
          </a:ln>
        </p:spPr>
        <p:txBody>
          <a:bodyPr spcFirstLastPara="1" wrap="square" lIns="91425" tIns="45701" rIns="91425" bIns="457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algn="ctr"/>
            <a:r>
              <a:rPr lang="en-US" sz="3200" dirty="0">
                <a:solidFill>
                  <a:schemeClr val="bg1"/>
                </a:solidFill>
                <a:latin typeface="Enriqueta 1"/>
                <a:ea typeface="Arial"/>
                <a:cs typeface="Arial"/>
                <a:sym typeface="Arial"/>
              </a:rPr>
              <a:t>“The most significant difference I find is the depth of material covered. In Canada they do a little bit of everything, and they do it really fast, before you really get the essence of that part, and then they jump into something else. Whereas in China they go on about some knowledge for quite a long time, maybe several weeks before they move to the next topic, so you get a lot of practice, and you really know it.” </a:t>
            </a:r>
          </a:p>
          <a:p>
            <a:pPr algn="ctr"/>
            <a:endParaRPr lang="en-US" sz="2801" dirty="0">
              <a:solidFill>
                <a:schemeClr val="bg1"/>
              </a:solidFill>
              <a:latin typeface="Enriqueta 1"/>
              <a:ea typeface="Arial"/>
              <a:cs typeface="Arial"/>
              <a:sym typeface="Arial"/>
            </a:endParaRPr>
          </a:p>
          <a:p>
            <a:pPr algn="ctr"/>
            <a:r>
              <a:rPr lang="en-US" sz="2801" dirty="0">
                <a:solidFill>
                  <a:schemeClr val="bg1"/>
                </a:solidFill>
                <a:latin typeface="Enriqueta 1"/>
                <a:ea typeface="Arial"/>
                <a:cs typeface="Arial"/>
                <a:sym typeface="Arial"/>
              </a:rPr>
              <a:t>Sophie</a:t>
            </a:r>
          </a:p>
          <a:p>
            <a:pPr algn="ctr"/>
            <a:endParaRPr lang="en-US" sz="3200" dirty="0">
              <a:solidFill>
                <a:schemeClr val="bg1"/>
              </a:solidFill>
              <a:latin typeface="Enriqueta 1"/>
              <a:ea typeface="Arial"/>
              <a:cs typeface="Arial"/>
              <a:sym typeface="Arial"/>
            </a:endParaRPr>
          </a:p>
        </p:txBody>
      </p:sp>
    </p:spTree>
    <p:extLst>
      <p:ext uri="{BB962C8B-B14F-4D97-AF65-F5344CB8AC3E}">
        <p14:creationId xmlns:p14="http://schemas.microsoft.com/office/powerpoint/2010/main" val="1354946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p:nvPr/>
        </p:nvSpPr>
        <p:spPr>
          <a:xfrm>
            <a:off x="0" y="-331575"/>
            <a:ext cx="8210643" cy="10950152"/>
          </a:xfrm>
          <a:prstGeom prst="rect">
            <a:avLst/>
          </a:prstGeom>
          <a:solidFill>
            <a:srgbClr val="F37E48"/>
          </a:solidFill>
          <a:ln>
            <a:noFill/>
          </a:ln>
        </p:spPr>
        <p:txBody>
          <a:bodyPr spcFirstLastPara="1" wrap="square" lIns="91425" tIns="91425" rIns="91425" bIns="91425" anchor="ctr" anchorCtr="0">
            <a:noAutofit/>
          </a:bodyPr>
          <a:lstStyle/>
          <a:p>
            <a:endParaRPr sz="1800" dirty="0"/>
          </a:p>
        </p:txBody>
      </p:sp>
      <p:sp>
        <p:nvSpPr>
          <p:cNvPr id="97" name="Google Shape;97;p14"/>
          <p:cNvSpPr txBox="1"/>
          <p:nvPr/>
        </p:nvSpPr>
        <p:spPr>
          <a:xfrm>
            <a:off x="1005053" y="650156"/>
            <a:ext cx="6190176" cy="1625060"/>
          </a:xfrm>
          <a:prstGeom prst="rect">
            <a:avLst/>
          </a:prstGeom>
          <a:noFill/>
          <a:ln>
            <a:noFill/>
          </a:ln>
        </p:spPr>
        <p:txBody>
          <a:bodyPr spcFirstLastPara="1" wrap="square" lIns="0" tIns="0" rIns="0" bIns="0" anchor="t" anchorCtr="0">
            <a:spAutoFit/>
          </a:bodyPr>
          <a:lstStyle/>
          <a:p>
            <a:pPr algn="ctr">
              <a:lnSpc>
                <a:spcPct val="120000"/>
              </a:lnSpc>
            </a:pPr>
            <a:r>
              <a:rPr lang="en-US" sz="4400" dirty="0">
                <a:solidFill>
                  <a:srgbClr val="F4F8F3"/>
                </a:solidFill>
                <a:latin typeface="Enriqueta"/>
                <a:ea typeface="Enriqueta"/>
                <a:cs typeface="Enriqueta"/>
                <a:sym typeface="Enriqueta"/>
              </a:rPr>
              <a:t>Focus: fewer topics in greater depth</a:t>
            </a:r>
            <a:endParaRPr sz="4400" dirty="0"/>
          </a:p>
        </p:txBody>
      </p:sp>
      <p:sp>
        <p:nvSpPr>
          <p:cNvPr id="99" name="Google Shape;99;p14"/>
          <p:cNvSpPr/>
          <p:nvPr/>
        </p:nvSpPr>
        <p:spPr>
          <a:xfrm rot="-5400000">
            <a:off x="13220585" y="-4077778"/>
            <a:ext cx="20651" cy="9476519"/>
          </a:xfrm>
          <a:prstGeom prst="rect">
            <a:avLst/>
          </a:prstGeom>
          <a:solidFill>
            <a:srgbClr val="F37E48"/>
          </a:solidFill>
          <a:ln>
            <a:noFill/>
          </a:ln>
        </p:spPr>
        <p:txBody>
          <a:bodyPr spcFirstLastPara="1" wrap="square" lIns="91425" tIns="91425" rIns="91425" bIns="91425" anchor="ctr" anchorCtr="0">
            <a:noAutofit/>
          </a:bodyPr>
          <a:lstStyle/>
          <a:p>
            <a:endParaRPr sz="1800" dirty="0"/>
          </a:p>
        </p:txBody>
      </p:sp>
      <p:pic>
        <p:nvPicPr>
          <p:cNvPr id="2" name="Picture 1"/>
          <p:cNvPicPr>
            <a:picLocks noChangeAspect="1"/>
          </p:cNvPicPr>
          <p:nvPr/>
        </p:nvPicPr>
        <p:blipFill>
          <a:blip r:embed="rId3"/>
          <a:stretch>
            <a:fillRect/>
          </a:stretch>
        </p:blipFill>
        <p:spPr>
          <a:xfrm>
            <a:off x="0" y="4613731"/>
            <a:ext cx="10820400" cy="4978400"/>
          </a:xfrm>
          <a:prstGeom prst="rect">
            <a:avLst/>
          </a:prstGeom>
        </p:spPr>
      </p:pic>
      <p:sp>
        <p:nvSpPr>
          <p:cNvPr id="8" name="Google Shape;98;p14"/>
          <p:cNvSpPr txBox="1"/>
          <p:nvPr/>
        </p:nvSpPr>
        <p:spPr>
          <a:xfrm>
            <a:off x="8872672" y="3294196"/>
            <a:ext cx="9115457" cy="692497"/>
          </a:xfrm>
          <a:prstGeom prst="rect">
            <a:avLst/>
          </a:prstGeom>
          <a:noFill/>
          <a:ln>
            <a:noFill/>
          </a:ln>
        </p:spPr>
        <p:txBody>
          <a:bodyPr spcFirstLastPara="1" wrap="square" lIns="0" tIns="0" rIns="0" bIns="0" anchor="t" anchorCtr="0">
            <a:spAutoFit/>
          </a:bodyPr>
          <a:lstStyle/>
          <a:p>
            <a:pPr marL="323866" lvl="1" algn="just">
              <a:lnSpc>
                <a:spcPct val="150000"/>
              </a:lnSpc>
              <a:buClr>
                <a:srgbClr val="272B2B"/>
              </a:buClr>
              <a:buSzPts val="3000"/>
            </a:pPr>
            <a:r>
              <a:rPr lang="en-GB" sz="3000" dirty="0">
                <a:solidFill>
                  <a:srgbClr val="272B2B"/>
                </a:solidFill>
                <a:latin typeface="Enriqueta"/>
                <a:ea typeface="Enriqueta"/>
                <a:cs typeface="Enriqueta"/>
              </a:rPr>
              <a:t>E.g. 10 mathematics topics in 8</a:t>
            </a:r>
            <a:r>
              <a:rPr lang="en-GB" sz="3000" baseline="30000" dirty="0">
                <a:solidFill>
                  <a:srgbClr val="272B2B"/>
                </a:solidFill>
                <a:latin typeface="Enriqueta"/>
                <a:ea typeface="Enriqueta"/>
                <a:cs typeface="Enriqueta"/>
              </a:rPr>
              <a:t>th</a:t>
            </a:r>
            <a:r>
              <a:rPr lang="en-GB" sz="3000" dirty="0">
                <a:solidFill>
                  <a:srgbClr val="272B2B"/>
                </a:solidFill>
                <a:latin typeface="Enriqueta"/>
                <a:ea typeface="Enriqueta"/>
                <a:cs typeface="Enriqueta"/>
              </a:rPr>
              <a:t> grade rather than 30.</a:t>
            </a:r>
            <a:endParaRPr sz="3000" dirty="0">
              <a:solidFill>
                <a:srgbClr val="272B2B"/>
              </a:solidFill>
              <a:latin typeface="Enriqueta"/>
              <a:ea typeface="Enriqueta"/>
              <a:cs typeface="Enriqueta"/>
            </a:endParaRPr>
          </a:p>
        </p:txBody>
      </p:sp>
      <p:sp>
        <p:nvSpPr>
          <p:cNvPr id="98" name="Google Shape;98;p14"/>
          <p:cNvSpPr txBox="1"/>
          <p:nvPr/>
        </p:nvSpPr>
        <p:spPr>
          <a:xfrm>
            <a:off x="8853713" y="1282163"/>
            <a:ext cx="8754395" cy="1384995"/>
          </a:xfrm>
          <a:prstGeom prst="rect">
            <a:avLst/>
          </a:prstGeom>
          <a:noFill/>
          <a:ln>
            <a:noFill/>
          </a:ln>
        </p:spPr>
        <p:txBody>
          <a:bodyPr spcFirstLastPara="1" wrap="square" lIns="0" tIns="0" rIns="0" bIns="0" anchor="t" anchorCtr="0">
            <a:spAutoFit/>
          </a:bodyPr>
          <a:lstStyle/>
          <a:p>
            <a:pPr marL="647733" lvl="1" indent="-323867" algn="just">
              <a:lnSpc>
                <a:spcPct val="150000"/>
              </a:lnSpc>
              <a:buClr>
                <a:srgbClr val="272B2B"/>
              </a:buClr>
              <a:buSzPts val="3000"/>
              <a:buFont typeface="Arial"/>
              <a:buChar char="•"/>
            </a:pPr>
            <a:r>
              <a:rPr lang="en-GB" sz="3000" dirty="0">
                <a:solidFill>
                  <a:srgbClr val="272B2B"/>
                </a:solidFill>
                <a:latin typeface="Enriqueta"/>
                <a:ea typeface="Enriqueta"/>
                <a:cs typeface="Enriqueta"/>
              </a:rPr>
              <a:t>Fewer topics are taught each year in top-performing countries. </a:t>
            </a:r>
            <a:endParaRPr sz="3000" dirty="0">
              <a:solidFill>
                <a:srgbClr val="272B2B"/>
              </a:solidFill>
              <a:latin typeface="Enriqueta"/>
              <a:ea typeface="Enriqueta"/>
              <a:cs typeface="Enriqueta"/>
            </a:endParaRPr>
          </a:p>
        </p:txBody>
      </p:sp>
    </p:spTree>
    <p:extLst>
      <p:ext uri="{BB962C8B-B14F-4D97-AF65-F5344CB8AC3E}">
        <p14:creationId xmlns:p14="http://schemas.microsoft.com/office/powerpoint/2010/main" val="1778110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657" y="853007"/>
            <a:ext cx="16788422" cy="1175606"/>
          </a:xfrm>
        </p:spPr>
        <p:txBody>
          <a:bodyPr>
            <a:normAutofit fontScale="90000"/>
          </a:bodyPr>
          <a:lstStyle/>
          <a:p>
            <a:pPr algn="ctr"/>
            <a:r>
              <a:rPr lang="en-US" b="1" dirty="0">
                <a:solidFill>
                  <a:schemeClr val="accent6">
                    <a:lumMod val="75000"/>
                  </a:schemeClr>
                </a:solidFill>
                <a:sym typeface="Arial"/>
              </a:rPr>
              <a:t>This allows for all children to access the curriculum and move along together</a:t>
            </a:r>
          </a:p>
        </p:txBody>
      </p:sp>
      <p:sp>
        <p:nvSpPr>
          <p:cNvPr id="8" name="Rectangle 7"/>
          <p:cNvSpPr/>
          <p:nvPr/>
        </p:nvSpPr>
        <p:spPr>
          <a:xfrm>
            <a:off x="468657" y="2281178"/>
            <a:ext cx="9132544" cy="1754326"/>
          </a:xfrm>
          <a:prstGeom prst="rect">
            <a:avLst/>
          </a:prstGeom>
        </p:spPr>
        <p:txBody>
          <a:bodyPr wrap="square">
            <a:spAutoFit/>
          </a:bodyPr>
          <a:lstStyle/>
          <a:p>
            <a:endParaRPr lang="en-US" sz="3600" dirty="0"/>
          </a:p>
          <a:p>
            <a:pPr marL="428625" indent="-428625">
              <a:buFont typeface="Arial" charset="0"/>
              <a:buChar char="•"/>
            </a:pPr>
            <a:r>
              <a:rPr lang="en-US" sz="3600" dirty="0">
                <a:solidFill>
                  <a:srgbClr val="272B2B"/>
                </a:solidFill>
                <a:latin typeface="Enriqueta"/>
              </a:rPr>
              <a:t>The vast majority of pupils’ progress through the curriculum at the same pace. </a:t>
            </a:r>
          </a:p>
        </p:txBody>
      </p:sp>
      <p:sp>
        <p:nvSpPr>
          <p:cNvPr id="11" name="Rectangle 10"/>
          <p:cNvSpPr/>
          <p:nvPr/>
        </p:nvSpPr>
        <p:spPr>
          <a:xfrm>
            <a:off x="468657" y="4540634"/>
            <a:ext cx="9437344" cy="1754326"/>
          </a:xfrm>
          <a:prstGeom prst="rect">
            <a:avLst/>
          </a:prstGeom>
        </p:spPr>
        <p:txBody>
          <a:bodyPr wrap="square">
            <a:spAutoFit/>
          </a:bodyPr>
          <a:lstStyle/>
          <a:p>
            <a:pPr marL="428625" indent="-428625">
              <a:buFont typeface="Arial" charset="0"/>
              <a:buChar char="•"/>
            </a:pPr>
            <a:r>
              <a:rPr lang="en-US" sz="3600" dirty="0">
                <a:solidFill>
                  <a:srgbClr val="272B2B"/>
                </a:solidFill>
                <a:latin typeface="Enriqueta"/>
              </a:rPr>
              <a:t>Academically weaker pupils are supported to reach </a:t>
            </a:r>
            <a:r>
              <a:rPr lang="en-US" sz="3600" i="1" dirty="0">
                <a:solidFill>
                  <a:srgbClr val="272B2B"/>
                </a:solidFill>
                <a:latin typeface="Enriqueta"/>
              </a:rPr>
              <a:t>the standard they need </a:t>
            </a:r>
            <a:r>
              <a:rPr lang="en-US" sz="3600" dirty="0">
                <a:solidFill>
                  <a:srgbClr val="272B2B"/>
                </a:solidFill>
                <a:latin typeface="Enriqueta"/>
              </a:rPr>
              <a:t>to progress through the curriculum.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9003" y="2257223"/>
            <a:ext cx="7607289" cy="5070258"/>
          </a:xfrm>
          <a:prstGeom prst="rect">
            <a:avLst/>
          </a:prstGeom>
        </p:spPr>
      </p:pic>
      <p:sp>
        <p:nvSpPr>
          <p:cNvPr id="7" name="TextBox 6">
            <a:extLst>
              <a:ext uri="{FF2B5EF4-FFF2-40B4-BE49-F238E27FC236}">
                <a16:creationId xmlns:a16="http://schemas.microsoft.com/office/drawing/2014/main" id="{F640D0E6-6194-6EB9-A4EF-F6C085D9EFB7}"/>
              </a:ext>
            </a:extLst>
          </p:cNvPr>
          <p:cNvSpPr txBox="1"/>
          <p:nvPr/>
        </p:nvSpPr>
        <p:spPr>
          <a:xfrm>
            <a:off x="468657" y="6727316"/>
            <a:ext cx="9144000" cy="1200329"/>
          </a:xfrm>
          <a:prstGeom prst="rect">
            <a:avLst/>
          </a:prstGeom>
          <a:noFill/>
        </p:spPr>
        <p:txBody>
          <a:bodyPr wrap="square">
            <a:spAutoFit/>
          </a:bodyPr>
          <a:lstStyle/>
          <a:p>
            <a:pPr marL="571500" indent="-571500">
              <a:buFont typeface="Arial" panose="020B0604020202020204" pitchFamily="34" charset="0"/>
              <a:buChar char="•"/>
            </a:pPr>
            <a:r>
              <a:rPr lang="en-US" sz="3600" dirty="0">
                <a:solidFill>
                  <a:srgbClr val="272B2B"/>
                </a:solidFill>
                <a:latin typeface="Enriqueta"/>
              </a:rPr>
              <a:t>More able pupils are encouraged to explore the content in greater depth and/or breadth.</a:t>
            </a:r>
          </a:p>
        </p:txBody>
      </p:sp>
      <p:sp>
        <p:nvSpPr>
          <p:cNvPr id="5" name="Title 1">
            <a:extLst>
              <a:ext uri="{FF2B5EF4-FFF2-40B4-BE49-F238E27FC236}">
                <a16:creationId xmlns:a16="http://schemas.microsoft.com/office/drawing/2014/main" id="{73F34694-BF40-5CE6-58C3-C4F04C966391}"/>
              </a:ext>
            </a:extLst>
          </p:cNvPr>
          <p:cNvSpPr txBox="1">
            <a:spLocks/>
          </p:cNvSpPr>
          <p:nvPr/>
        </p:nvSpPr>
        <p:spPr>
          <a:xfrm>
            <a:off x="749789" y="8280414"/>
            <a:ext cx="16788422" cy="1175606"/>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solidFill>
                  <a:schemeClr val="accent6">
                    <a:lumMod val="75000"/>
                  </a:schemeClr>
                </a:solidFill>
                <a:sym typeface="Arial"/>
              </a:rPr>
              <a:t>Children are less likely to be left behind.</a:t>
            </a:r>
          </a:p>
        </p:txBody>
      </p:sp>
    </p:spTree>
    <p:extLst>
      <p:ext uri="{BB962C8B-B14F-4D97-AF65-F5344CB8AC3E}">
        <p14:creationId xmlns:p14="http://schemas.microsoft.com/office/powerpoint/2010/main" val="129431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172B57-FCE3-1813-8791-76E05098231D}"/>
              </a:ext>
            </a:extLst>
          </p:cNvPr>
          <p:cNvSpPr>
            <a:spLocks noGrp="1"/>
          </p:cNvSpPr>
          <p:nvPr>
            <p:ph type="title"/>
          </p:nvPr>
        </p:nvSpPr>
        <p:spPr/>
        <p:txBody>
          <a:bodyPr/>
          <a:lstStyle/>
          <a:p>
            <a:endParaRPr lang="en-US"/>
          </a:p>
        </p:txBody>
      </p:sp>
      <p:sp>
        <p:nvSpPr>
          <p:cNvPr id="9" name="Title 1">
            <a:extLst>
              <a:ext uri="{FF2B5EF4-FFF2-40B4-BE49-F238E27FC236}">
                <a16:creationId xmlns:a16="http://schemas.microsoft.com/office/drawing/2014/main" id="{8D5310B2-336D-98E1-9821-685C0D397CF9}"/>
              </a:ext>
            </a:extLst>
          </p:cNvPr>
          <p:cNvSpPr txBox="1">
            <a:spLocks/>
          </p:cNvSpPr>
          <p:nvPr/>
        </p:nvSpPr>
        <p:spPr>
          <a:xfrm>
            <a:off x="292589" y="693788"/>
            <a:ext cx="16788422" cy="1175606"/>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solidFill>
                  <a:schemeClr val="accent6">
                    <a:lumMod val="75000"/>
                  </a:schemeClr>
                </a:solidFill>
                <a:sym typeface="Arial"/>
              </a:rPr>
              <a:t>It also leaves space for the development of 21</a:t>
            </a:r>
            <a:r>
              <a:rPr lang="en-US" b="1" baseline="30000" dirty="0">
                <a:solidFill>
                  <a:schemeClr val="accent6">
                    <a:lumMod val="75000"/>
                  </a:schemeClr>
                </a:solidFill>
                <a:sym typeface="Arial"/>
              </a:rPr>
              <a:t>st</a:t>
            </a:r>
            <a:r>
              <a:rPr lang="en-US" b="1" dirty="0">
                <a:solidFill>
                  <a:schemeClr val="accent6">
                    <a:lumMod val="75000"/>
                  </a:schemeClr>
                </a:solidFill>
                <a:sym typeface="Arial"/>
              </a:rPr>
              <a:t> Century skills</a:t>
            </a:r>
          </a:p>
        </p:txBody>
      </p:sp>
      <p:pic>
        <p:nvPicPr>
          <p:cNvPr id="13" name="Picture 12">
            <a:extLst>
              <a:ext uri="{FF2B5EF4-FFF2-40B4-BE49-F238E27FC236}">
                <a16:creationId xmlns:a16="http://schemas.microsoft.com/office/drawing/2014/main" id="{9EFEADFA-2EBA-D34D-EA61-EBD5FEB80E27}"/>
              </a:ext>
            </a:extLst>
          </p:cNvPr>
          <p:cNvPicPr>
            <a:picLocks noChangeAspect="1"/>
          </p:cNvPicPr>
          <p:nvPr/>
        </p:nvPicPr>
        <p:blipFill>
          <a:blip r:embed="rId3"/>
          <a:stretch>
            <a:fillRect/>
          </a:stretch>
        </p:blipFill>
        <p:spPr>
          <a:xfrm>
            <a:off x="3276600" y="2549474"/>
            <a:ext cx="12522200" cy="7043738"/>
          </a:xfrm>
          <a:prstGeom prst="rect">
            <a:avLst/>
          </a:prstGeom>
        </p:spPr>
      </p:pic>
    </p:spTree>
    <p:extLst>
      <p:ext uri="{BB962C8B-B14F-4D97-AF65-F5344CB8AC3E}">
        <p14:creationId xmlns:p14="http://schemas.microsoft.com/office/powerpoint/2010/main" val="3731583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7" name="Google Shape;97;p14"/>
          <p:cNvSpPr txBox="1"/>
          <p:nvPr/>
        </p:nvSpPr>
        <p:spPr>
          <a:xfrm>
            <a:off x="824459" y="833298"/>
            <a:ext cx="13145541" cy="1107996"/>
          </a:xfrm>
          <a:prstGeom prst="rect">
            <a:avLst/>
          </a:prstGeom>
          <a:noFill/>
          <a:ln>
            <a:noFill/>
          </a:ln>
        </p:spPr>
        <p:txBody>
          <a:bodyPr spcFirstLastPara="1" wrap="square" lIns="0" tIns="0" rIns="0" bIns="0" anchor="t" anchorCtr="0">
            <a:spAutoFit/>
          </a:bodyPr>
          <a:lstStyle/>
          <a:p>
            <a:pPr lvl="0" algn="ctr">
              <a:lnSpc>
                <a:spcPct val="120000"/>
              </a:lnSpc>
            </a:pPr>
            <a:r>
              <a:rPr lang="en-GB" sz="6000" dirty="0">
                <a:solidFill>
                  <a:schemeClr val="accent6">
                    <a:lumMod val="75000"/>
                  </a:schemeClr>
                </a:solidFill>
                <a:latin typeface="Enriqueta 1"/>
                <a:ea typeface="Enriqueta"/>
                <a:cs typeface="Enriqueta"/>
              </a:rPr>
              <a:t>Features of high-performing curricula</a:t>
            </a:r>
          </a:p>
        </p:txBody>
      </p:sp>
      <p:sp>
        <p:nvSpPr>
          <p:cNvPr id="4" name="Text Placeholder 2"/>
          <p:cNvSpPr txBox="1">
            <a:spLocks/>
          </p:cNvSpPr>
          <p:nvPr/>
        </p:nvSpPr>
        <p:spPr>
          <a:xfrm>
            <a:off x="1206500" y="3053944"/>
            <a:ext cx="15875000" cy="6679158"/>
          </a:xfrm>
          <a:prstGeom prst="rect">
            <a:avLst/>
          </a:prstGeom>
          <a:noFill/>
          <a:ln>
            <a:noFill/>
          </a:ln>
        </p:spPr>
        <p:txBody>
          <a:bodyPr spcFirstLastPara="1" wrap="square" lIns="91425" tIns="45701" rIns="91425" bIns="457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571500" indent="-571500">
              <a:lnSpc>
                <a:spcPct val="150000"/>
              </a:lnSpc>
              <a:buSzPct val="58000"/>
              <a:buFont typeface="Arial" panose="020B0604020202020204" pitchFamily="34" charset="0"/>
              <a:buChar char="•"/>
            </a:pPr>
            <a:r>
              <a:rPr lang="en-GB" sz="4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Focused	</a:t>
            </a:r>
            <a:r>
              <a:rPr lang="en-GB" sz="3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Focusing on </a:t>
            </a:r>
            <a:r>
              <a:rPr lang="en-GB" sz="36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fewer topics</a:t>
            </a:r>
            <a:r>
              <a:rPr lang="en-GB" sz="3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clearly specified, allowing for greater 					depth of study and space for application of knowledge.</a:t>
            </a:r>
          </a:p>
          <a:p>
            <a:pPr marL="571500" indent="-571500">
              <a:lnSpc>
                <a:spcPct val="150000"/>
              </a:lnSpc>
              <a:buSzPct val="58000"/>
              <a:buFont typeface="Arial" panose="020B0604020202020204" pitchFamily="34" charset="0"/>
              <a:buChar char="•"/>
            </a:pPr>
            <a:r>
              <a:rPr lang="en-GB" sz="4800" b="1" i="1"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Coherent</a:t>
            </a:r>
            <a:r>
              <a:rPr lang="en-GB" sz="3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571500" indent="-571500">
              <a:lnSpc>
                <a:spcPct val="150000"/>
              </a:lnSpc>
              <a:buSzPct val="58000"/>
              <a:buFont typeface="Arial" panose="020B0604020202020204" pitchFamily="34" charset="0"/>
              <a:buChar char="•"/>
            </a:pPr>
            <a:endParaRPr lang="en-GB" sz="36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endParaRPr lang="en-US" sz="3200" dirty="0">
              <a:solidFill>
                <a:schemeClr val="bg1"/>
              </a:solidFill>
              <a:latin typeface="Enriqueta 1"/>
              <a:ea typeface="Arial"/>
              <a:cs typeface="Arial"/>
              <a:sym typeface="Arial"/>
            </a:endParaRPr>
          </a:p>
        </p:txBody>
      </p:sp>
    </p:spTree>
    <p:extLst>
      <p:ext uri="{BB962C8B-B14F-4D97-AF65-F5344CB8AC3E}">
        <p14:creationId xmlns:p14="http://schemas.microsoft.com/office/powerpoint/2010/main" val="905035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p:nvPr/>
        </p:nvSpPr>
        <p:spPr>
          <a:xfrm>
            <a:off x="4953000" y="0"/>
            <a:ext cx="8210643" cy="10950151"/>
          </a:xfrm>
          <a:prstGeom prst="rect">
            <a:avLst/>
          </a:prstGeom>
          <a:solidFill>
            <a:srgbClr val="F37E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txBox="1"/>
          <p:nvPr/>
        </p:nvSpPr>
        <p:spPr>
          <a:xfrm>
            <a:off x="5774871" y="1069255"/>
            <a:ext cx="6297157" cy="7386638"/>
          </a:xfrm>
          <a:prstGeom prst="rect">
            <a:avLst/>
          </a:prstGeom>
          <a:noFill/>
          <a:ln>
            <a:noFill/>
          </a:ln>
        </p:spPr>
        <p:txBody>
          <a:bodyPr spcFirstLastPara="1" wrap="square" lIns="0" tIns="0" rIns="0" bIns="0" anchor="t" anchorCtr="0">
            <a:spAutoFit/>
          </a:bodyPr>
          <a:lstStyle/>
          <a:p>
            <a:pPr lvl="0" algn="ctr">
              <a:lnSpc>
                <a:spcPct val="120000"/>
              </a:lnSpc>
            </a:pPr>
            <a:r>
              <a:rPr lang="en-GB" sz="4400" b="1" dirty="0">
                <a:solidFill>
                  <a:srgbClr val="F4F8F3"/>
                </a:solidFill>
                <a:latin typeface="Enriqueta"/>
                <a:ea typeface="Enriqueta"/>
                <a:cs typeface="Enriqueta"/>
              </a:rPr>
              <a:t>Coherent</a:t>
            </a:r>
          </a:p>
          <a:p>
            <a:pPr lvl="0" algn="ctr">
              <a:lnSpc>
                <a:spcPct val="120000"/>
              </a:lnSpc>
            </a:pPr>
            <a:endParaRPr lang="en-GB" sz="3600" dirty="0"/>
          </a:p>
          <a:p>
            <a:pPr lvl="0" algn="ctr">
              <a:lnSpc>
                <a:spcPct val="120000"/>
              </a:lnSpc>
            </a:pPr>
            <a:r>
              <a:rPr lang="en-GB" sz="3200" dirty="0"/>
              <a:t>Curricula are coherent </a:t>
            </a:r>
          </a:p>
          <a:p>
            <a:pPr lvl="0" algn="ctr">
              <a:lnSpc>
                <a:spcPct val="120000"/>
              </a:lnSpc>
            </a:pPr>
            <a:r>
              <a:rPr lang="en-GB" sz="3200" dirty="0"/>
              <a:t>“if they are articulated over time as a sequence of topics and performances that are logical and reflect, where appropriate, the sequential or hierarchical nature of the disciplinary content from which the subject matter derives” </a:t>
            </a:r>
          </a:p>
          <a:p>
            <a:pPr lvl="0" algn="ctr">
              <a:lnSpc>
                <a:spcPct val="120000"/>
              </a:lnSpc>
            </a:pPr>
            <a:r>
              <a:rPr lang="en-GB" sz="3200" dirty="0"/>
              <a:t>(Schmidt et al., 2002)</a:t>
            </a:r>
          </a:p>
          <a:p>
            <a:pPr lvl="0" algn="ctr">
              <a:lnSpc>
                <a:spcPct val="120000"/>
              </a:lnSpc>
            </a:pPr>
            <a:endParaRPr lang="en-GB" sz="3200" dirty="0">
              <a:solidFill>
                <a:srgbClr val="F4F8F3"/>
              </a:solidFill>
              <a:latin typeface="Enriqueta"/>
              <a:ea typeface="Enriqueta"/>
              <a:cs typeface="Enriqueta"/>
            </a:endParaRPr>
          </a:p>
        </p:txBody>
      </p:sp>
    </p:spTree>
    <p:extLst>
      <p:ext uri="{BB962C8B-B14F-4D97-AF65-F5344CB8AC3E}">
        <p14:creationId xmlns:p14="http://schemas.microsoft.com/office/powerpoint/2010/main" val="390539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p:nvPr/>
        </p:nvSpPr>
        <p:spPr>
          <a:xfrm>
            <a:off x="0" y="0"/>
            <a:ext cx="18843171" cy="10950152"/>
          </a:xfrm>
          <a:prstGeom prst="rect">
            <a:avLst/>
          </a:prstGeom>
          <a:solidFill>
            <a:srgbClr val="F37E48"/>
          </a:solidFill>
          <a:ln>
            <a:noFill/>
          </a:ln>
        </p:spPr>
        <p:txBody>
          <a:bodyPr spcFirstLastPara="1" wrap="square" lIns="91425" tIns="91425" rIns="91425" bIns="91425" anchor="ctr" anchorCtr="0">
            <a:noAutofit/>
          </a:bodyPr>
          <a:lstStyle/>
          <a:p>
            <a:endParaRPr sz="1800"/>
          </a:p>
        </p:txBody>
      </p:sp>
      <p:sp>
        <p:nvSpPr>
          <p:cNvPr id="97" name="Google Shape;97;p14"/>
          <p:cNvSpPr txBox="1"/>
          <p:nvPr/>
        </p:nvSpPr>
        <p:spPr>
          <a:xfrm>
            <a:off x="2220684" y="979837"/>
            <a:ext cx="15000516" cy="7977569"/>
          </a:xfrm>
          <a:prstGeom prst="rect">
            <a:avLst/>
          </a:prstGeom>
          <a:noFill/>
          <a:ln>
            <a:noFill/>
          </a:ln>
        </p:spPr>
        <p:txBody>
          <a:bodyPr spcFirstLastPara="1" wrap="square" lIns="0" tIns="0" rIns="0" bIns="0" anchor="t" anchorCtr="0">
            <a:spAutoFit/>
          </a:bodyPr>
          <a:lstStyle/>
          <a:p>
            <a:pPr lvl="0" algn="ctr">
              <a:lnSpc>
                <a:spcPct val="120000"/>
              </a:lnSpc>
            </a:pPr>
            <a:r>
              <a:rPr lang="en-GB" sz="4400" b="1" dirty="0">
                <a:solidFill>
                  <a:srgbClr val="F4F8F3"/>
                </a:solidFill>
                <a:latin typeface="Enriqueta"/>
                <a:ea typeface="Enriqueta"/>
                <a:cs typeface="Enriqueta"/>
              </a:rPr>
              <a:t>In other words…</a:t>
            </a:r>
          </a:p>
          <a:p>
            <a:pPr marL="514376" indent="-514376" algn="ctr">
              <a:lnSpc>
                <a:spcPct val="120000"/>
              </a:lnSpc>
              <a:buAutoNum type="arabicPeriod"/>
            </a:pPr>
            <a:endParaRPr lang="en-GB" sz="3200" dirty="0"/>
          </a:p>
          <a:p>
            <a:pPr marL="514376" indent="-514376" algn="ctr">
              <a:lnSpc>
                <a:spcPct val="120000"/>
              </a:lnSpc>
              <a:buAutoNum type="arabicPeriod"/>
            </a:pPr>
            <a:endParaRPr lang="en-GB" sz="3200" dirty="0"/>
          </a:p>
          <a:p>
            <a:pPr algn="ctr">
              <a:lnSpc>
                <a:spcPct val="120000"/>
              </a:lnSpc>
            </a:pPr>
            <a:r>
              <a:rPr lang="en-GB" sz="3600" dirty="0"/>
              <a:t>Knowledge and skills carefully sequenced in a so that at every stage, students have the necessary understanding or ability that they need to access the new learning. </a:t>
            </a:r>
          </a:p>
          <a:p>
            <a:pPr algn="ctr">
              <a:lnSpc>
                <a:spcPct val="120000"/>
              </a:lnSpc>
            </a:pPr>
            <a:endParaRPr lang="en-GB" sz="3600" i="1" dirty="0"/>
          </a:p>
          <a:p>
            <a:pPr algn="ctr">
              <a:lnSpc>
                <a:spcPct val="120000"/>
              </a:lnSpc>
            </a:pPr>
            <a:r>
              <a:rPr lang="en-GB" sz="3600" i="1" dirty="0"/>
              <a:t>E.g. Understanding fractions before adding fractions. </a:t>
            </a:r>
          </a:p>
          <a:p>
            <a:pPr algn="ctr">
              <a:lnSpc>
                <a:spcPct val="120000"/>
              </a:lnSpc>
            </a:pPr>
            <a:endParaRPr lang="en-GB" sz="3600" i="1" dirty="0"/>
          </a:p>
          <a:p>
            <a:pPr algn="ctr">
              <a:lnSpc>
                <a:spcPct val="120000"/>
              </a:lnSpc>
            </a:pPr>
            <a:r>
              <a:rPr lang="en-GB" sz="3600" i="1" dirty="0"/>
              <a:t>E.g. Basic introduction to democracy through a simple context, before studying the workings of the National Council.</a:t>
            </a:r>
          </a:p>
          <a:p>
            <a:pPr algn="ctr">
              <a:lnSpc>
                <a:spcPct val="120000"/>
              </a:lnSpc>
            </a:pPr>
            <a:endParaRPr lang="en-GB" sz="3600" i="1" dirty="0"/>
          </a:p>
        </p:txBody>
      </p:sp>
    </p:spTree>
    <p:extLst>
      <p:ext uri="{BB962C8B-B14F-4D97-AF65-F5344CB8AC3E}">
        <p14:creationId xmlns:p14="http://schemas.microsoft.com/office/powerpoint/2010/main" val="48032669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28600</TotalTime>
  <Words>1029</Words>
  <Application>Microsoft Macintosh PowerPoint</Application>
  <PresentationFormat>Custom</PresentationFormat>
  <Paragraphs>85</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Arimo</vt:lpstr>
      <vt:lpstr>Calibri</vt:lpstr>
      <vt:lpstr>Enriqueta</vt:lpstr>
      <vt:lpstr>Enriqueta 1</vt:lpstr>
      <vt:lpstr>Helvetica</vt:lpstr>
      <vt:lpstr>Office Theme</vt:lpstr>
      <vt:lpstr>PowerPoint Presentation</vt:lpstr>
      <vt:lpstr>PowerPoint Presentation</vt:lpstr>
      <vt:lpstr>PowerPoint Presentation</vt:lpstr>
      <vt:lpstr>PowerPoint Presentation</vt:lpstr>
      <vt:lpstr>This allows for all children to access the curriculum and move along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Dana Retová</cp:lastModifiedBy>
  <cp:revision>521</cp:revision>
  <cp:lastPrinted>2021-12-09T13:24:55Z</cp:lastPrinted>
  <dcterms:modified xsi:type="dcterms:W3CDTF">2024-10-08T12:45:10Z</dcterms:modified>
</cp:coreProperties>
</file>